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3.xml" ContentType="application/vnd.openxmlformats-officedocument.theme+xml"/>
  <Override PartName="/ppt/tags/tag12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2"/>
    <p:sldMasterId id="2147483675" r:id="rId3"/>
  </p:sldMasterIdLst>
  <p:notesMasterIdLst>
    <p:notesMasterId r:id="rId29"/>
  </p:notesMasterIdLst>
  <p:sldIdLst>
    <p:sldId id="2145707611" r:id="rId4"/>
    <p:sldId id="2089" r:id="rId5"/>
    <p:sldId id="2145707612" r:id="rId6"/>
    <p:sldId id="2145707614" r:id="rId7"/>
    <p:sldId id="2145707615" r:id="rId8"/>
    <p:sldId id="2145707616" r:id="rId9"/>
    <p:sldId id="2145707617" r:id="rId10"/>
    <p:sldId id="2145707618" r:id="rId11"/>
    <p:sldId id="2145707619" r:id="rId12"/>
    <p:sldId id="2145707620" r:id="rId13"/>
    <p:sldId id="2145707621" r:id="rId14"/>
    <p:sldId id="2145707622" r:id="rId15"/>
    <p:sldId id="2145707623" r:id="rId16"/>
    <p:sldId id="2145707624" r:id="rId17"/>
    <p:sldId id="2145707625" r:id="rId18"/>
    <p:sldId id="2145707626" r:id="rId19"/>
    <p:sldId id="2145707627" r:id="rId20"/>
    <p:sldId id="2145707628" r:id="rId21"/>
    <p:sldId id="2145707629" r:id="rId22"/>
    <p:sldId id="2145707630" r:id="rId23"/>
    <p:sldId id="2145707631" r:id="rId24"/>
    <p:sldId id="2145707632" r:id="rId25"/>
    <p:sldId id="2145707633" r:id="rId26"/>
    <p:sldId id="2145707635" r:id="rId27"/>
    <p:sldId id="2145707634" r:id="rId28"/>
  </p:sldIdLst>
  <p:sldSz cx="12192000" cy="6858000"/>
  <p:notesSz cx="6858000" cy="9144000"/>
  <p:defaultTextStyle>
    <a:defPPr>
      <a:defRPr lang="en-US"/>
    </a:defPPr>
    <a:lvl1pPr marL="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6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6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1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6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1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AF2F75-7D7E-BBE2-26FF-1B2A27166633}" name="Guest User" initials="GU" userId="S::urn:spo:anon#c3726ad958c8749687013599970a7d71e0770c998b05b278b1375e98fa482bf8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1E89C5"/>
    <a:srgbClr val="32569E"/>
    <a:srgbClr val="236F2C"/>
    <a:srgbClr val="3E51B0"/>
    <a:srgbClr val="FFFFFF"/>
    <a:srgbClr val="222D60"/>
    <a:srgbClr val="339F40"/>
    <a:srgbClr val="ED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6144" autoAdjust="0"/>
  </p:normalViewPr>
  <p:slideViewPr>
    <p:cSldViewPr snapToGrid="0">
      <p:cViewPr varScale="1">
        <p:scale>
          <a:sx n="104" d="100"/>
          <a:sy n="104" d="100"/>
        </p:scale>
        <p:origin x="117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a A. Bamaga" userId="afd9c8c1-14e0-4e66-9413-e7d7d79d40a9" providerId="ADAL" clId="{0408FC0F-8564-42BB-AC46-799BFF9E0223}"/>
    <pc:docChg chg="modSld">
      <pc:chgData name="Asma A. Bamaga" userId="afd9c8c1-14e0-4e66-9413-e7d7d79d40a9" providerId="ADAL" clId="{0408FC0F-8564-42BB-AC46-799BFF9E0223}" dt="2025-02-12T07:23:59.720" v="10" actId="1076"/>
      <pc:docMkLst>
        <pc:docMk/>
      </pc:docMkLst>
      <pc:sldChg chg="modSp mod">
        <pc:chgData name="Asma A. Bamaga" userId="afd9c8c1-14e0-4e66-9413-e7d7d79d40a9" providerId="ADAL" clId="{0408FC0F-8564-42BB-AC46-799BFF9E0223}" dt="2025-02-12T07:23:59.720" v="10" actId="1076"/>
        <pc:sldMkLst>
          <pc:docMk/>
          <pc:sldMk cId="1320487118" sldId="2145707611"/>
        </pc:sldMkLst>
        <pc:spChg chg="mod">
          <ac:chgData name="Asma A. Bamaga" userId="afd9c8c1-14e0-4e66-9413-e7d7d79d40a9" providerId="ADAL" clId="{0408FC0F-8564-42BB-AC46-799BFF9E0223}" dt="2025-02-12T07:23:59.720" v="10" actId="1076"/>
          <ac:spMkLst>
            <pc:docMk/>
            <pc:sldMk cId="1320487118" sldId="2145707611"/>
            <ac:spMk id="5" creationId="{00274CF3-7450-FE88-679E-FFD979888F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7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0109-1BF1-4160-B0A4-D1700CD98D8D}" type="datetimeFigureOut">
              <a:rPr lang="en-US" smtClean="0"/>
              <a:t>12/Feb/25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/>
            </a:lvl1pPr>
          </a:lstStyle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29B33-D46B-4F23-8CDF-D448844A4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085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6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6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1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6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1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EF82D-DE32-4BE3-972A-793DB90F0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4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A078E-0202-9ABB-CBE7-896C32626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50BBB-AD65-9015-C607-B1B285213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7DCE6-6726-BB52-800E-7263BF6EA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546BE-8B9C-5B2B-2D36-E69EB3E11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9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4613D-B5BD-DFEE-C37A-9DA3A8209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09CDA-09FD-97BE-F521-88C971012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4D55A-253C-6E26-F0FF-34B74897B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0ED67-3819-22A5-F278-C18640193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4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AF393-2957-1CE3-AE82-29F4C2CAE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8379A-FDCD-6904-3BDA-B15FF3DBF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B7626-BB00-833A-EAC9-6042EE86F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A9CE9-27EB-1511-2BCA-48E8FD675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06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B406-8734-3E91-FD96-ADC1823B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A3B3E-0722-82F8-263B-D1EDDE343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E2C65-AF3E-6AA0-1563-E7A15501F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90388-9ACF-C886-DE19-21A1AA9DB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23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4CB5-B1E9-A938-FE83-8742AB77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AFF82-CB6F-FB09-C2FE-45189067B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987A1-26E2-3F4D-C165-87622B029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491C-B1EC-1E94-3B47-6BE8352BB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577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FED59-26E5-B449-505A-FECBD8136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8DEA1-D61F-786A-1589-557C8FAD4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F358E-3920-0631-0EBD-74CA6CB79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56692-BFF6-38F8-1D8C-32DB4B36D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51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9BDA-35B9-A492-E0E7-B86ED012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9CDDE-8D2E-5889-3B58-A8DE85525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3030B-77A8-7631-BA23-BE79042AB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CB37F-D10D-A829-A260-2273C5FC7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874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89E19-41D6-D8E5-4C9E-F56542C0E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89404-2B2E-2A7F-4641-ACD70D765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76E6B-1EE9-D701-04EE-94118320F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BB716-5067-27B7-E92E-E699903C5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53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A6F8F-FF8D-44B8-2947-83E77E1E3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5E162-75BC-88CE-84CE-878A0F7D7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20E72-B1AA-5604-368E-48DE255D0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F2A35-AC59-C159-C9A0-4EFD03391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29762-7E43-3513-E4A5-C14FC5A27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03196-5331-B621-08BC-758AD66D9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C39D5-A9BE-6B47-8623-030E50388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9B0A-0F36-33BB-287B-FAE93FE87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5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C895A-1C63-4446-F2E2-7BD7A7699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8AB4B-FBCE-6498-3AB9-41462E932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8ED0E-F191-72AF-7A7B-4E9627D92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C03D7-FF47-2D3A-107E-73C4B31A4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95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1056-8DE8-C4C9-3BEB-5BDC4DB8B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0C2D6-0FD8-5E8A-DBD2-F8A2C52BB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F2725-0DBB-8317-25F9-D0C4AB0DC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D7FAC-19B4-7A59-5D09-92CCA8655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37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6FCA-315A-5EAC-4E47-864533B7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5908D-0705-C2CC-4C52-FC7B63CD6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D2F451-6094-E877-81BA-A0077FA49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043F5-C354-3AA0-4738-1AD918B44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28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CF02-5143-07F8-C67B-D0F3356C2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C6BA5-9B8C-B276-4B77-41959D17A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94FF2-441D-8DC7-36AC-9F85DCA75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BC579-EA64-329E-5BFB-56EB96F86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62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DE9B-9D07-49F0-B270-2B30C299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79FBC-3552-CFCF-9248-75EA8EC40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CAA20-C465-4107-3A68-A75247A7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E55A5-E1AC-44FF-B063-32CA03FCD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1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5F031-3325-4690-1854-C41B1795A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57C71-6083-F0D2-F000-E220C9D09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6E515-3001-BB0B-C420-CB051A3ED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CCC6-F997-0C27-38B6-433A8402E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23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CF5B-89E5-872C-CDC6-B39AA6E7E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D2FB2-2495-C539-224D-08842682C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37D36-85D8-05B4-07D7-EE8BC0BC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13B4-9024-EBB0-6D9B-B080E1060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EF82D-DE32-4BE3-972A-793DB90F0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E0C7-AC61-6474-F626-59AF4D60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ED8A7-3DC2-1A62-845F-BBE0736F4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DBD74-93FC-4773-0AAC-32BDA9436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CC06-4801-0257-999A-BAFE5B91B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5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B28A-4EBB-60E3-CA22-A068C4640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669A3-882B-5740-F351-FFD4EDDE5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9A406-E432-1F29-2EE9-CBCEA72D4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855C9-2C26-AB36-E91F-B016819FE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6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22DB-C2C9-04F1-4AC8-30A77EF35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3E29D-F602-3B6C-2434-A10FCE4EC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43F42-7D21-CB26-BF3B-091C2A19E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C48D-8165-0D3F-22AF-B7C717191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6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4C8D-5970-C507-D990-471D83528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31969-CE84-9060-C1DD-7071FDCEA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752D6-FECF-00C9-C658-39C33BAC0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4AD98-C79F-4E29-E5F2-3D1D28C8F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2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BB7E0-AD4D-31A5-B56B-D7116A13C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B03F7-36E2-C632-786F-5B64C9B32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40338-428B-2137-57F1-8FD1EB83A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6E637-3E95-D430-B904-1225468BE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7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38F7-C440-0255-30DC-6173A5E4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6E64E-2356-EBCE-564F-574E64A38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E0E5A4-D71E-F5D7-83C6-254CDD07D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6124-7B4B-0ECE-24C0-DAA5F8604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0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950FE-7676-0B26-B6A5-C0F37780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55F12-6B58-F220-A122-02CD722C9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E6C68-CF3F-359A-D246-0E7BE1C93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4082-5554-FB6A-1373-E82ADA077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E7D0D-8936-4914-AD6B-2EA322D62A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7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ogr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515364" name="Acquired Company Logo Placeholder" descr="{&quot;templafy&quot;:{&quot;id&quot;:&quot;371912e2-2b93-4e97-aed9-b56fd7252b85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6" y="2139633"/>
            <a:ext cx="4124850" cy="266010"/>
          </a:xfrm>
          <a:prstGeom prst="rect">
            <a:avLst/>
          </a:prstGeom>
        </p:spPr>
      </p:pic>
      <p:sp>
        <p:nvSpPr>
          <p:cNvPr id="2" name="Background">
            <a:extLst>
              <a:ext uri="{FF2B5EF4-FFF2-40B4-BE49-F238E27FC236}">
                <a16:creationId xmlns:a16="http://schemas.microsoft.com/office/drawing/2014/main" id="{5AEB39C2-DB57-1A43-F165-A6BED9E63A6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89977" tIns="71981" rIns="89977" bIns="71981" rtlCol="0" anchor="ctr"/>
          <a:lstStyle/>
          <a:p>
            <a:pPr marR="0" algn="ctr" defTabSz="91412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82099F7-443E-75FF-21F1-71E0B2210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25" y="2706317"/>
            <a:ext cx="5439871" cy="997196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599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and Here and Here</a:t>
            </a:r>
            <a:endParaRPr lang="de-DE" sz="3599" kern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AF9192-CA9A-6BA7-4847-A249D6B0AF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3781" y="0"/>
            <a:ext cx="6118219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5" name="LogoBlue-Dynamic" descr="{&quot;templafy&quot;:{&quot;id&quot;:&quot;0771f0bc-1e2c-4225-9f6f-f9d17067c123&quot;}}">
            <a:extLst>
              <a:ext uri="{FF2B5EF4-FFF2-40B4-BE49-F238E27FC236}">
                <a16:creationId xmlns:a16="http://schemas.microsoft.com/office/drawing/2014/main" id="{3640138C-E8D3-3EA0-9BD4-CB486F129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931" y="360000"/>
            <a:ext cx="3341988" cy="360000"/>
          </a:xfrm>
          <a:prstGeom prst="rect">
            <a:avLst/>
          </a:prstGeom>
        </p:spPr>
      </p:pic>
      <p:sp>
        <p:nvSpPr>
          <p:cNvPr id="6" name="Classification-Dynamic" descr="{&quot;templafy&quot;:{&quot;id&quot;:&quot;effdb3cb-cdeb-46f6-9772-fc092ff90d9f&quot;}}">
            <a:extLst>
              <a:ext uri="{FF2B5EF4-FFF2-40B4-BE49-F238E27FC236}">
                <a16:creationId xmlns:a16="http://schemas.microsoft.com/office/drawing/2014/main" id="{F46039E8-9995-1969-D621-405CAEEE4293}"/>
              </a:ext>
            </a:extLst>
          </p:cNvPr>
          <p:cNvSpPr txBox="1"/>
          <p:nvPr userDrawn="1"/>
        </p:nvSpPr>
        <p:spPr>
          <a:xfrm>
            <a:off x="282501" y="5080814"/>
            <a:ext cx="4984814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 dirty="0">
                <a:solidFill>
                  <a:schemeClr val="tx1"/>
                </a:solidFill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9211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pos="4196">
          <p15:clr>
            <a:srgbClr val="FBAE40"/>
          </p15:clr>
        </p15:guide>
        <p15:guide id="4" orient="horz" pos="2688">
          <p15:clr>
            <a:srgbClr val="FBAE40"/>
          </p15:clr>
        </p15:guide>
        <p15:guide id="5" orient="horz" pos="2335">
          <p15:clr>
            <a:srgbClr val="FBAE40"/>
          </p15:clr>
        </p15:guide>
        <p15:guide id="6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Image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657" y="0"/>
            <a:ext cx="4066941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583504" y="1627734"/>
            <a:ext cx="7090154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4583506" y="511734"/>
            <a:ext cx="7090154" cy="492314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  <p:sp>
        <p:nvSpPr>
          <p:cNvPr id="9" name="Copyright Placeholder" descr="{&quot;templafy&quot;:{&quot;id&quot;:&quot;a0b935aa-1b43-40b2-9db7-364d59d82511&quot;}}">
            <a:extLst>
              <a:ext uri="{FF2B5EF4-FFF2-40B4-BE49-F238E27FC236}">
                <a16:creationId xmlns:a16="http://schemas.microsoft.com/office/drawing/2014/main" id="{293E789C-0814-4ACD-8073-0FD259F4274A}"/>
              </a:ext>
            </a:extLst>
          </p:cNvPr>
          <p:cNvSpPr txBox="1">
            <a:spLocks/>
          </p:cNvSpPr>
          <p:nvPr userDrawn="1"/>
        </p:nvSpPr>
        <p:spPr>
          <a:xfrm>
            <a:off x="4583506" y="6536751"/>
            <a:ext cx="6073319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95390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1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2888">
          <p15:clr>
            <a:srgbClr val="FBAE40"/>
          </p15:clr>
        </p15:guide>
        <p15:guide id="4" pos="7356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2EF80-ED78-484B-AC34-B314C73F9091}"/>
              </a:ext>
            </a:extLst>
          </p:cNvPr>
          <p:cNvSpPr txBox="1"/>
          <p:nvPr userDrawn="1"/>
        </p:nvSpPr>
        <p:spPr>
          <a:xfrm>
            <a:off x="503107" y="1466850"/>
            <a:ext cx="439010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498" b="0" kern="0" dirty="0">
                <a:latin typeface="72 Brand Medium" panose="020B0604030603020204" pitchFamily="34" charset="0"/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pic>
        <p:nvPicPr>
          <p:cNvPr id="1399327860" name="Acquired Company Logo Placeholder" descr="{&quot;templafy&quot;:{&quot;id&quot;:&quot;d2f8a38f-b54e-4c6e-a38d-46b219071766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9" y="522453"/>
            <a:ext cx="4124850" cy="266010"/>
          </a:xfrm>
          <a:prstGeom prst="rect">
            <a:avLst/>
          </a:prstGeom>
        </p:spPr>
      </p:pic>
      <p:sp>
        <p:nvSpPr>
          <p:cNvPr id="9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3870" y="6536751"/>
            <a:ext cx="10152956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72 Brand" panose="020B0504030603020204" pitchFamily="34" charset="0"/>
              </a:rPr>
              <a:t>© 202</a:t>
            </a:r>
            <a:r>
              <a:rPr lang="en-DE" sz="600" b="0" i="0">
                <a:latin typeface="72 Brand" panose="020B0504030603020204" pitchFamily="34" charset="0"/>
              </a:rPr>
              <a:t>4</a:t>
            </a:r>
            <a:r>
              <a:rPr lang="en-US" sz="600" b="0" i="0" dirty="0">
                <a:latin typeface="72 Brand" panose="020B0504030603020204" pitchFamily="34" charset="0"/>
              </a:rPr>
              <a:t> SAP SE or an SAP affiliate company. All rights reserved. See Legal Notice on www.sap.com/legal-notice for use terms, disclaimers, disclosures, or restrictions related to this material.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3385C-2224-BE4F-BE9C-B8838195CE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0437" y="5990000"/>
            <a:ext cx="7268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24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0674-BB6C-8A3F-AA6B-E52DAD565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29C63-3AD2-4F89-023F-7375F2AD9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B062-8C8C-5E22-909B-0EE44FD9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958BB-0EBC-7928-E93B-52820426F29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 </a:t>
            </a:r>
            <a:r>
              <a:rPr lang="en-US" sz="1000">
                <a:solidFill>
                  <a:srgbClr val="339966"/>
                </a:solidFill>
                <a:latin typeface="Calibri" panose="020F0502020204030204" pitchFamily="34" charset="0"/>
              </a:rPr>
              <a:t>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7664-900A-8B29-4238-4EEA4819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4F4F-6422-C56A-60D5-7B57C811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9CCB-644C-1139-0049-B9405F90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F29E3-1BAD-A7AA-0A5C-32745BD5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BBE2B-3AF3-D05F-CF83-E21CDF0799D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 </a:t>
            </a:r>
            <a:r>
              <a:rPr lang="en-US" sz="1000">
                <a:solidFill>
                  <a:srgbClr val="339966"/>
                </a:solidFill>
                <a:latin typeface="Calibri" panose="020F0502020204030204" pitchFamily="34" charset="0"/>
              </a:rPr>
              <a:t>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31EE-15F0-7270-A5C5-88C90AE2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A523-58BA-9B3F-5CDE-61BD6C34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08CB-DD4E-690A-BBB2-9F78E2F7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7EB2-62C8-45F0-97E0-AAFD72D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8862-18BB-A9C1-B29A-80A7A9F3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6AF5F-0686-C03D-69DE-279287F2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15A6-A6FD-D584-CEDA-20C3BED2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FC1D-EE18-DD28-7822-BA14EF783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725AB-1638-1591-9F3B-C4B1BE50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66CEC-543E-1CA1-5DFF-93C8B8EE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6AAB8-9601-1E02-0971-FA9C490E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69FEB-5543-A789-FFED-7DA07D9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6B11-F698-7374-CA31-D20679C0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96DDB-4458-8F0F-AA20-413088386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86E7C-D289-9B0B-7C27-932A89B1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BDAE4-BF80-05F0-A7D8-BE131F3E6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2C325-5D54-74F3-CC19-1BDA250BF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8C1FC-8298-8E2B-25C4-3E298031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721C0-2AFB-1F74-1CE1-F1B3791E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3B1BE-2103-533D-3DE7-7C670FE5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CE1-1C1A-EA36-DF4C-08945368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D780B-CE5F-6A20-28BD-B7AB52DB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F7954-5A16-4DD9-91DF-52836F9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AD368-33B9-4E62-182A-E00EDA3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D09B8-6488-B747-45D7-52E99B76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271E7-1ACB-1A32-8001-A838AF5B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64957-5D4D-4A23-B88C-5B0345DD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113A-A25F-5766-61C1-240CB45F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EE0-AE4C-B256-9DF5-BBEEDA06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DAD87-0CE0-0085-7924-B1B2D3164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5CDA0-FDB9-5378-C453-3488D8A4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190DA-DA7B-33C2-B2B0-6D1BEDA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B0BC-64A7-87CB-30AD-05077EC8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1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11182288" cy="4716000"/>
          </a:xfrm>
        </p:spPr>
        <p:txBody>
          <a:bodyPr>
            <a:normAutofit/>
          </a:bodyPr>
          <a:lstStyle>
            <a:lvl1pPr marL="0" marR="0" indent="0" algn="l" defTabSz="1088231" rtl="0" eaLnBrk="1" fontAlgn="auto" latinLnBrk="0" hangingPunct="1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999" b="0"/>
            </a:lvl1pPr>
            <a:lvl2pPr marL="179910" marR="0" indent="-179910" algn="l" defTabSz="10882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FD3"/>
              </a:buClr>
              <a:buSzPct val="100000"/>
              <a:buFont typeface="Wingdings" panose="05000000000000000000" pitchFamily="2" charset="2"/>
              <a:buChar char="§"/>
              <a:tabLst/>
              <a:defRPr sz="1799"/>
            </a:lvl2pPr>
            <a:lvl3pPr marL="359820" marR="0" indent="-179298" algn="l" defTabSz="10882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799" baseline="0"/>
            </a:lvl3pPr>
            <a:lvl4pPr marL="539730" marR="0" indent="-179910" algn="l" defTabSz="1088231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/>
              <a:t>Agenda Item/Divider Headline</a:t>
            </a:r>
          </a:p>
          <a:p>
            <a:pPr lvl="1"/>
            <a:r>
              <a:rPr lang="en-US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9200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108B-5B96-101C-885B-A98B5754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D6B0B-45D7-EBB9-92E0-346B6198B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65092-77BB-B37B-1038-063DEE2D9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7E67-B328-8348-CF90-0173707F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FD92C-C112-4421-A802-34936AD3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C673-07B3-64EF-6D3C-6FD64E0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2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298C-215B-7E7B-0971-A9EB15E4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B22BF-A968-61D8-0D91-39CE6E303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921C-5783-FE52-16B5-E7F5EBB0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E9430-8518-324B-1535-13EFD5CB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6DBC-C738-5A2F-D7E6-C91C04D3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E9107-710F-1B68-CF53-38CA96FB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F09AC-6196-0FDD-BED2-9C1CAB574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E1A36-D6EE-55BE-3D86-698CFCC5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D0A1-F64F-54F4-67D2-DFD23A96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5D5B-D311-530D-13ED-835189A1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2000" cy="3430800"/>
          </a:xfrm>
          <a:noFill/>
        </p:spPr>
        <p:txBody>
          <a:bodyPr tIns="324000"/>
          <a:lstStyle>
            <a:lvl1pPr marL="0" marR="0" indent="0" algn="ctr" defTabSz="108823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23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3869" y="1375046"/>
            <a:ext cx="11182288" cy="677108"/>
          </a:xfrm>
        </p:spPr>
        <p:txBody>
          <a:bodyPr anchor="t" anchorCtr="0">
            <a:noAutofit/>
          </a:bodyPr>
          <a:lstStyle>
            <a:lvl1pPr>
              <a:defRPr sz="4399">
                <a:solidFill>
                  <a:schemeClr val="tx1"/>
                </a:solidFill>
                <a:latin typeface="72 Brand Medium" panose="020B0604030603020204" pitchFamily="34" charset="0"/>
              </a:defRPr>
            </a:lvl1pPr>
          </a:lstStyle>
          <a:p>
            <a:r>
              <a:rPr lang="en-US"/>
              <a:t>Divider page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15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64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865">
          <p15:clr>
            <a:srgbClr val="FBAE40"/>
          </p15:clr>
        </p15:guide>
        <p15:guide id="5" orient="horz" pos="12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492314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0820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492314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0820" y="4770000"/>
            <a:ext cx="5326613" cy="1566000"/>
          </a:xfrm>
        </p:spPr>
        <p:txBody>
          <a:bodyPr/>
          <a:lstStyle>
            <a:lvl1pPr>
              <a:spcBef>
                <a:spcPts val="600"/>
              </a:spcBef>
              <a:defRPr sz="1799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0820" y="1620000"/>
            <a:ext cx="5326613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4770000"/>
            <a:ext cx="5326613" cy="1566000"/>
          </a:xfrm>
        </p:spPr>
        <p:txBody>
          <a:bodyPr/>
          <a:lstStyle>
            <a:lvl1pPr>
              <a:spcBef>
                <a:spcPts val="600"/>
              </a:spcBef>
              <a:defRPr sz="1799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3869" y="1620000"/>
            <a:ext cx="5326613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492314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2678">
          <p15:clr>
            <a:srgbClr val="FBAE40"/>
          </p15:clr>
        </p15:guide>
        <p15:guide id="6" orient="horz" pos="3004">
          <p15:clr>
            <a:srgbClr val="FBAE40"/>
          </p15:clr>
        </p15:guide>
        <p15:guide id="7" orient="horz" pos="3991">
          <p15:clr>
            <a:srgbClr val="FBAE40"/>
          </p15:clr>
        </p15:guide>
        <p15:guide id="8" pos="3682">
          <p15:clr>
            <a:srgbClr val="FBAE40"/>
          </p15:clr>
        </p15:guide>
        <p15:guide id="9" pos="4000">
          <p15:clr>
            <a:srgbClr val="FBAE40"/>
          </p15:clr>
        </p15:guide>
        <p15:guide id="10" pos="73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2462" y="3878221"/>
            <a:ext cx="2414971" cy="2457780"/>
          </a:xfrm>
        </p:spPr>
        <p:txBody>
          <a:bodyPr/>
          <a:lstStyle>
            <a:lvl1pPr>
              <a:spcBef>
                <a:spcPts val="600"/>
              </a:spcBef>
              <a:defRPr sz="1799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2462" y="1620000"/>
            <a:ext cx="2414971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49599" y="3878221"/>
            <a:ext cx="2414971" cy="2457780"/>
          </a:xfrm>
        </p:spPr>
        <p:txBody>
          <a:bodyPr/>
          <a:lstStyle>
            <a:lvl1pPr>
              <a:spcBef>
                <a:spcPts val="600"/>
              </a:spcBef>
              <a:defRPr sz="1799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49599" y="1620000"/>
            <a:ext cx="2414971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6734" y="3878221"/>
            <a:ext cx="2414971" cy="2457780"/>
          </a:xfrm>
        </p:spPr>
        <p:txBody>
          <a:bodyPr/>
          <a:lstStyle>
            <a:lvl1pPr>
              <a:spcBef>
                <a:spcPts val="600"/>
              </a:spcBef>
              <a:defRPr sz="1799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6734" y="1620000"/>
            <a:ext cx="2414971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3878220"/>
            <a:ext cx="2414971" cy="2457780"/>
          </a:xfrm>
        </p:spPr>
        <p:txBody>
          <a:bodyPr/>
          <a:lstStyle>
            <a:lvl1pPr>
              <a:spcBef>
                <a:spcPts val="600"/>
              </a:spcBef>
              <a:defRPr sz="1799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3869" y="1620000"/>
            <a:ext cx="2414971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492314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1">
          <p15:clr>
            <a:srgbClr val="FBAE40"/>
          </p15:clr>
        </p15:guide>
        <p15:guide id="5" orient="horz" pos="2110">
          <p15:clr>
            <a:srgbClr val="FBAE40"/>
          </p15:clr>
        </p15:guide>
        <p15:guide id="6" orient="horz" pos="2442">
          <p15:clr>
            <a:srgbClr val="FBAE40"/>
          </p15:clr>
        </p15:guide>
        <p15:guide id="7" orient="horz" pos="3990">
          <p15:clr>
            <a:srgbClr val="FBAE40"/>
          </p15:clr>
        </p15:guide>
        <p15:guide id="8" pos="1840">
          <p15:clr>
            <a:srgbClr val="FBAE40"/>
          </p15:clr>
        </p15:guide>
        <p15:guide id="9" pos="2159">
          <p15:clr>
            <a:srgbClr val="FBAE40"/>
          </p15:clr>
        </p15:guide>
        <p15:guide id="10" pos="3683">
          <p15:clr>
            <a:srgbClr val="FBAE40"/>
          </p15:clr>
        </p15:guide>
        <p15:guide id="11" pos="4000">
          <p15:clr>
            <a:srgbClr val="FBAE40"/>
          </p15:clr>
        </p15:guide>
        <p15:guide id="12" pos="5525">
          <p15:clr>
            <a:srgbClr val="FBAE40"/>
          </p15:clr>
        </p15:guide>
        <p15:guide id="13" pos="5842">
          <p15:clr>
            <a:srgbClr val="FBAE40"/>
          </p15:clr>
        </p15:guide>
        <p15:guide id="14" pos="73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5059" y="0"/>
            <a:ext cx="4066941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868" y="1620000"/>
            <a:ext cx="7090154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7090154" cy="492314"/>
          </a:xfrm>
        </p:spPr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4786">
          <p15:clr>
            <a:srgbClr val="FBAE40"/>
          </p15:clr>
        </p15:guide>
        <p15:guide id="4" pos="5119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105.xml"/><Relationship Id="rId21" Type="http://schemas.openxmlformats.org/officeDocument/2006/relationships/tags" Target="../tags/tag9.xml"/><Relationship Id="rId42" Type="http://schemas.openxmlformats.org/officeDocument/2006/relationships/tags" Target="../tags/tag30.xml"/><Relationship Id="rId63" Type="http://schemas.openxmlformats.org/officeDocument/2006/relationships/tags" Target="../tags/tag51.xml"/><Relationship Id="rId84" Type="http://schemas.openxmlformats.org/officeDocument/2006/relationships/tags" Target="../tags/tag72.xml"/><Relationship Id="rId16" Type="http://schemas.openxmlformats.org/officeDocument/2006/relationships/tags" Target="../tags/tag4.xml"/><Relationship Id="rId107" Type="http://schemas.openxmlformats.org/officeDocument/2006/relationships/tags" Target="../tags/tag95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20.xml"/><Relationship Id="rId37" Type="http://schemas.openxmlformats.org/officeDocument/2006/relationships/tags" Target="../tags/tag25.xml"/><Relationship Id="rId53" Type="http://schemas.openxmlformats.org/officeDocument/2006/relationships/tags" Target="../tags/tag41.xml"/><Relationship Id="rId58" Type="http://schemas.openxmlformats.org/officeDocument/2006/relationships/tags" Target="../tags/tag46.xml"/><Relationship Id="rId74" Type="http://schemas.openxmlformats.org/officeDocument/2006/relationships/tags" Target="../tags/tag62.xml"/><Relationship Id="rId79" Type="http://schemas.openxmlformats.org/officeDocument/2006/relationships/tags" Target="../tags/tag67.xml"/><Relationship Id="rId102" Type="http://schemas.openxmlformats.org/officeDocument/2006/relationships/tags" Target="../tags/tag90.xml"/><Relationship Id="rId123" Type="http://schemas.openxmlformats.org/officeDocument/2006/relationships/tags" Target="../tags/tag111.xml"/><Relationship Id="rId128" Type="http://schemas.openxmlformats.org/officeDocument/2006/relationships/tags" Target="../tags/tag116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78.xml"/><Relationship Id="rId95" Type="http://schemas.openxmlformats.org/officeDocument/2006/relationships/tags" Target="../tags/tag83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43" Type="http://schemas.openxmlformats.org/officeDocument/2006/relationships/tags" Target="../tags/tag31.xml"/><Relationship Id="rId48" Type="http://schemas.openxmlformats.org/officeDocument/2006/relationships/tags" Target="../tags/tag36.xml"/><Relationship Id="rId64" Type="http://schemas.openxmlformats.org/officeDocument/2006/relationships/tags" Target="../tags/tag52.xml"/><Relationship Id="rId69" Type="http://schemas.openxmlformats.org/officeDocument/2006/relationships/tags" Target="../tags/tag57.xml"/><Relationship Id="rId113" Type="http://schemas.openxmlformats.org/officeDocument/2006/relationships/tags" Target="../tags/tag101.xml"/><Relationship Id="rId118" Type="http://schemas.openxmlformats.org/officeDocument/2006/relationships/tags" Target="../tags/tag106.xml"/><Relationship Id="rId134" Type="http://schemas.openxmlformats.org/officeDocument/2006/relationships/tags" Target="../tags/tag122.xml"/><Relationship Id="rId80" Type="http://schemas.openxmlformats.org/officeDocument/2006/relationships/tags" Target="../tags/tag68.xml"/><Relationship Id="rId85" Type="http://schemas.openxmlformats.org/officeDocument/2006/relationships/tags" Target="../tags/tag73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33" Type="http://schemas.openxmlformats.org/officeDocument/2006/relationships/tags" Target="../tags/tag21.xml"/><Relationship Id="rId38" Type="http://schemas.openxmlformats.org/officeDocument/2006/relationships/tags" Target="../tags/tag26.xml"/><Relationship Id="rId59" Type="http://schemas.openxmlformats.org/officeDocument/2006/relationships/tags" Target="../tags/tag47.xml"/><Relationship Id="rId103" Type="http://schemas.openxmlformats.org/officeDocument/2006/relationships/tags" Target="../tags/tag91.xml"/><Relationship Id="rId108" Type="http://schemas.openxmlformats.org/officeDocument/2006/relationships/tags" Target="../tags/tag96.xml"/><Relationship Id="rId124" Type="http://schemas.openxmlformats.org/officeDocument/2006/relationships/tags" Target="../tags/tag112.xml"/><Relationship Id="rId129" Type="http://schemas.openxmlformats.org/officeDocument/2006/relationships/tags" Target="../tags/tag117.xml"/><Relationship Id="rId54" Type="http://schemas.openxmlformats.org/officeDocument/2006/relationships/tags" Target="../tags/tag42.xml"/><Relationship Id="rId70" Type="http://schemas.openxmlformats.org/officeDocument/2006/relationships/tags" Target="../tags/tag58.xml"/><Relationship Id="rId75" Type="http://schemas.openxmlformats.org/officeDocument/2006/relationships/tags" Target="../tags/tag63.xml"/><Relationship Id="rId91" Type="http://schemas.openxmlformats.org/officeDocument/2006/relationships/tags" Target="../tags/tag79.xml"/><Relationship Id="rId96" Type="http://schemas.openxmlformats.org/officeDocument/2006/relationships/tags" Target="../tags/tag8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49" Type="http://schemas.openxmlformats.org/officeDocument/2006/relationships/tags" Target="../tags/tag37.xml"/><Relationship Id="rId114" Type="http://schemas.openxmlformats.org/officeDocument/2006/relationships/tags" Target="../tags/tag102.xml"/><Relationship Id="rId119" Type="http://schemas.openxmlformats.org/officeDocument/2006/relationships/tags" Target="../tags/tag107.xml"/><Relationship Id="rId44" Type="http://schemas.openxmlformats.org/officeDocument/2006/relationships/tags" Target="../tags/tag32.xml"/><Relationship Id="rId60" Type="http://schemas.openxmlformats.org/officeDocument/2006/relationships/tags" Target="../tags/tag48.xml"/><Relationship Id="rId65" Type="http://schemas.openxmlformats.org/officeDocument/2006/relationships/tags" Target="../tags/tag53.xml"/><Relationship Id="rId81" Type="http://schemas.openxmlformats.org/officeDocument/2006/relationships/tags" Target="../tags/tag69.xml"/><Relationship Id="rId86" Type="http://schemas.openxmlformats.org/officeDocument/2006/relationships/tags" Target="../tags/tag74.xml"/><Relationship Id="rId130" Type="http://schemas.openxmlformats.org/officeDocument/2006/relationships/tags" Target="../tags/tag118.xml"/><Relationship Id="rId135" Type="http://schemas.openxmlformats.org/officeDocument/2006/relationships/tags" Target="../tags/tag12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9" Type="http://schemas.openxmlformats.org/officeDocument/2006/relationships/tags" Target="../tags/tag27.xml"/><Relationship Id="rId109" Type="http://schemas.openxmlformats.org/officeDocument/2006/relationships/tags" Target="../tags/tag97.xml"/><Relationship Id="rId34" Type="http://schemas.openxmlformats.org/officeDocument/2006/relationships/tags" Target="../tags/tag22.xml"/><Relationship Id="rId50" Type="http://schemas.openxmlformats.org/officeDocument/2006/relationships/tags" Target="../tags/tag38.xml"/><Relationship Id="rId55" Type="http://schemas.openxmlformats.org/officeDocument/2006/relationships/tags" Target="../tags/tag43.xml"/><Relationship Id="rId76" Type="http://schemas.openxmlformats.org/officeDocument/2006/relationships/tags" Target="../tags/tag64.xml"/><Relationship Id="rId97" Type="http://schemas.openxmlformats.org/officeDocument/2006/relationships/tags" Target="../tags/tag85.xml"/><Relationship Id="rId104" Type="http://schemas.openxmlformats.org/officeDocument/2006/relationships/tags" Target="../tags/tag92.xml"/><Relationship Id="rId120" Type="http://schemas.openxmlformats.org/officeDocument/2006/relationships/tags" Target="../tags/tag108.xml"/><Relationship Id="rId125" Type="http://schemas.openxmlformats.org/officeDocument/2006/relationships/tags" Target="../tags/tag113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59.xml"/><Relationship Id="rId92" Type="http://schemas.openxmlformats.org/officeDocument/2006/relationships/tags" Target="../tags/tag80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17.xml"/><Relationship Id="rId24" Type="http://schemas.openxmlformats.org/officeDocument/2006/relationships/tags" Target="../tags/tag12.xml"/><Relationship Id="rId40" Type="http://schemas.openxmlformats.org/officeDocument/2006/relationships/tags" Target="../tags/tag28.xml"/><Relationship Id="rId45" Type="http://schemas.openxmlformats.org/officeDocument/2006/relationships/tags" Target="../tags/tag33.xml"/><Relationship Id="rId66" Type="http://schemas.openxmlformats.org/officeDocument/2006/relationships/tags" Target="../tags/tag54.xml"/><Relationship Id="rId87" Type="http://schemas.openxmlformats.org/officeDocument/2006/relationships/tags" Target="../tags/tag75.xml"/><Relationship Id="rId110" Type="http://schemas.openxmlformats.org/officeDocument/2006/relationships/tags" Target="../tags/tag98.xml"/><Relationship Id="rId115" Type="http://schemas.openxmlformats.org/officeDocument/2006/relationships/tags" Target="../tags/tag103.xml"/><Relationship Id="rId131" Type="http://schemas.openxmlformats.org/officeDocument/2006/relationships/tags" Target="../tags/tag119.xml"/><Relationship Id="rId61" Type="http://schemas.openxmlformats.org/officeDocument/2006/relationships/tags" Target="../tags/tag49.xml"/><Relationship Id="rId82" Type="http://schemas.openxmlformats.org/officeDocument/2006/relationships/tags" Target="../tags/tag70.xml"/><Relationship Id="rId19" Type="http://schemas.openxmlformats.org/officeDocument/2006/relationships/tags" Target="../tags/tag7.xml"/><Relationship Id="rId14" Type="http://schemas.openxmlformats.org/officeDocument/2006/relationships/tags" Target="../tags/tag2.xml"/><Relationship Id="rId30" Type="http://schemas.openxmlformats.org/officeDocument/2006/relationships/tags" Target="../tags/tag18.xml"/><Relationship Id="rId35" Type="http://schemas.openxmlformats.org/officeDocument/2006/relationships/tags" Target="../tags/tag23.xml"/><Relationship Id="rId56" Type="http://schemas.openxmlformats.org/officeDocument/2006/relationships/tags" Target="../tags/tag44.xml"/><Relationship Id="rId77" Type="http://schemas.openxmlformats.org/officeDocument/2006/relationships/tags" Target="../tags/tag65.xml"/><Relationship Id="rId100" Type="http://schemas.openxmlformats.org/officeDocument/2006/relationships/tags" Target="../tags/tag88.xml"/><Relationship Id="rId105" Type="http://schemas.openxmlformats.org/officeDocument/2006/relationships/tags" Target="../tags/tag93.xml"/><Relationship Id="rId126" Type="http://schemas.openxmlformats.org/officeDocument/2006/relationships/tags" Target="../tags/tag114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9.xml"/><Relationship Id="rId72" Type="http://schemas.openxmlformats.org/officeDocument/2006/relationships/tags" Target="../tags/tag60.xml"/><Relationship Id="rId93" Type="http://schemas.openxmlformats.org/officeDocument/2006/relationships/tags" Target="../tags/tag81.xml"/><Relationship Id="rId98" Type="http://schemas.openxmlformats.org/officeDocument/2006/relationships/tags" Target="../tags/tag86.xml"/><Relationship Id="rId121" Type="http://schemas.openxmlformats.org/officeDocument/2006/relationships/tags" Target="../tags/tag109.xml"/><Relationship Id="rId3" Type="http://schemas.openxmlformats.org/officeDocument/2006/relationships/slideLayout" Target="../slideLayouts/slideLayout3.xml"/><Relationship Id="rId25" Type="http://schemas.openxmlformats.org/officeDocument/2006/relationships/tags" Target="../tags/tag13.xml"/><Relationship Id="rId46" Type="http://schemas.openxmlformats.org/officeDocument/2006/relationships/tags" Target="../tags/tag34.xml"/><Relationship Id="rId67" Type="http://schemas.openxmlformats.org/officeDocument/2006/relationships/tags" Target="../tags/tag55.xml"/><Relationship Id="rId116" Type="http://schemas.openxmlformats.org/officeDocument/2006/relationships/tags" Target="../tags/tag104.xml"/><Relationship Id="rId20" Type="http://schemas.openxmlformats.org/officeDocument/2006/relationships/tags" Target="../tags/tag8.xml"/><Relationship Id="rId41" Type="http://schemas.openxmlformats.org/officeDocument/2006/relationships/tags" Target="../tags/tag29.xml"/><Relationship Id="rId62" Type="http://schemas.openxmlformats.org/officeDocument/2006/relationships/tags" Target="../tags/tag50.xml"/><Relationship Id="rId83" Type="http://schemas.openxmlformats.org/officeDocument/2006/relationships/tags" Target="../tags/tag71.xml"/><Relationship Id="rId88" Type="http://schemas.openxmlformats.org/officeDocument/2006/relationships/tags" Target="../tags/tag76.xml"/><Relationship Id="rId111" Type="http://schemas.openxmlformats.org/officeDocument/2006/relationships/tags" Target="../tags/tag99.xml"/><Relationship Id="rId132" Type="http://schemas.openxmlformats.org/officeDocument/2006/relationships/tags" Target="../tags/tag120.xml"/><Relationship Id="rId15" Type="http://schemas.openxmlformats.org/officeDocument/2006/relationships/tags" Target="../tags/tag3.xml"/><Relationship Id="rId36" Type="http://schemas.openxmlformats.org/officeDocument/2006/relationships/tags" Target="../tags/tag24.xml"/><Relationship Id="rId57" Type="http://schemas.openxmlformats.org/officeDocument/2006/relationships/tags" Target="../tags/tag45.xml"/><Relationship Id="rId106" Type="http://schemas.openxmlformats.org/officeDocument/2006/relationships/tags" Target="../tags/tag94.xml"/><Relationship Id="rId127" Type="http://schemas.openxmlformats.org/officeDocument/2006/relationships/tags" Target="../tags/tag115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19.xml"/><Relationship Id="rId52" Type="http://schemas.openxmlformats.org/officeDocument/2006/relationships/tags" Target="../tags/tag40.xml"/><Relationship Id="rId73" Type="http://schemas.openxmlformats.org/officeDocument/2006/relationships/tags" Target="../tags/tag61.xml"/><Relationship Id="rId78" Type="http://schemas.openxmlformats.org/officeDocument/2006/relationships/tags" Target="../tags/tag66.xml"/><Relationship Id="rId94" Type="http://schemas.openxmlformats.org/officeDocument/2006/relationships/tags" Target="../tags/tag82.xml"/><Relationship Id="rId99" Type="http://schemas.openxmlformats.org/officeDocument/2006/relationships/tags" Target="../tags/tag87.xml"/><Relationship Id="rId101" Type="http://schemas.openxmlformats.org/officeDocument/2006/relationships/tags" Target="../tags/tag89.xml"/><Relationship Id="rId122" Type="http://schemas.openxmlformats.org/officeDocument/2006/relationships/tags" Target="../tags/tag1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ags" Target="../tags/tag14.xml"/><Relationship Id="rId47" Type="http://schemas.openxmlformats.org/officeDocument/2006/relationships/tags" Target="../tags/tag35.xml"/><Relationship Id="rId68" Type="http://schemas.openxmlformats.org/officeDocument/2006/relationships/tags" Target="../tags/tag56.xml"/><Relationship Id="rId89" Type="http://schemas.openxmlformats.org/officeDocument/2006/relationships/tags" Target="../tags/tag77.xml"/><Relationship Id="rId112" Type="http://schemas.openxmlformats.org/officeDocument/2006/relationships/tags" Target="../tags/tag100.xml"/><Relationship Id="rId133" Type="http://schemas.openxmlformats.org/officeDocument/2006/relationships/tags" Target="../tags/tag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pyright Placeholder" descr="{&quot;templafy&quot;:{&quot;id&quot;:&quot;a0b935aa-1b43-40b2-9db7-364d59d82511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3870" y="6536751"/>
            <a:ext cx="10152956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>
                <a:latin typeface="72 Brand" panose="020B0504030603020204" pitchFamily="34" charset="0"/>
              </a:rPr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3870" y="1620000"/>
            <a:ext cx="11183564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3870" y="504001"/>
            <a:ext cx="11183564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13"/>
            </p:custDataLst>
          </p:nvPr>
        </p:nvGrpSpPr>
        <p:grpSpPr>
          <a:xfrm>
            <a:off x="3937773" y="3978000"/>
            <a:ext cx="1024611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14"/>
            </p:custDataLst>
          </p:nvPr>
        </p:nvGrpSpPr>
        <p:grpSpPr>
          <a:xfrm>
            <a:off x="5390102" y="3978000"/>
            <a:ext cx="1024611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15"/>
            </p:custDataLst>
          </p:nvPr>
        </p:nvGrpSpPr>
        <p:grpSpPr>
          <a:xfrm>
            <a:off x="6842432" y="3978000"/>
            <a:ext cx="1024611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16"/>
            </p:custDataLst>
          </p:nvPr>
        </p:nvGrpSpPr>
        <p:grpSpPr>
          <a:xfrm>
            <a:off x="8294762" y="3978000"/>
            <a:ext cx="1024611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sz="1799" dirty="0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107" y="5984669"/>
            <a:ext cx="1018555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68483" y="896921"/>
            <a:ext cx="2123517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234" tIns="46544" rIns="89510" bIns="46544" rtlCol="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68483" y="896921"/>
            <a:ext cx="2123517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234" tIns="46544" rIns="89510" bIns="46544" rtlCol="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68483" y="896921"/>
            <a:ext cx="2123517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234" tIns="46544" rIns="89510" bIns="46544" rtlCol="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68483" y="896921"/>
            <a:ext cx="2123517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234" tIns="46544" rIns="89510" bIns="46544" rtlCol="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68483" y="896921"/>
            <a:ext cx="2123517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234" tIns="46544" rIns="89510" bIns="46544" rtlCol="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68483" y="896921"/>
            <a:ext cx="2123517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234" tIns="46544" rIns="89510" bIns="46544" rtlCol="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0875" y="1097679"/>
            <a:ext cx="2478456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15" tIns="143215" rIns="143215" bIns="143215" rtlCol="0" anchor="t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&lt;date&gt;yyyy-MM-dd hh:mm&lt;/date&gt;: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0875" y="1097671"/>
            <a:ext cx="2478456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15" tIns="143215" rIns="143215" bIns="143215" rtlCol="0" anchor="t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&lt;date&gt;yyyy-MM-dd hh:mm&lt;/date&gt;: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5884" y="2819463"/>
            <a:ext cx="6360233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marR="0" algn="ctr" defTabSz="91412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797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E7DE0-674F-9423-9F0F-36737E11045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00675" y="6626860"/>
            <a:ext cx="1454214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3A96DD"/>
                </a:solidFill>
                <a:latin typeface="&#10;Calibri&#10;"/>
              </a:rPr>
              <a:t>Classification: Public Use </a:t>
            </a:r>
          </a:p>
        </p:txBody>
      </p:sp>
    </p:spTree>
    <p:extLst>
      <p:ext uri="{BB962C8B-B14F-4D97-AF65-F5344CB8AC3E}">
        <p14:creationId xmlns:p14="http://schemas.microsoft.com/office/powerpoint/2010/main" val="360167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1088231" rtl="0" eaLnBrk="1" latinLnBrk="0" hangingPunct="1">
        <a:spcBef>
          <a:spcPct val="0"/>
        </a:spcBef>
        <a:buNone/>
        <a:defRPr sz="3199" b="0" kern="1200" baseline="0">
          <a:solidFill>
            <a:schemeClr val="tx1"/>
          </a:solidFill>
          <a:latin typeface="72 Brand Medium" panose="020B0604030603020204" pitchFamily="34" charset="0"/>
          <a:ea typeface="+mj-ea"/>
          <a:cs typeface="+mj-cs"/>
        </a:defRPr>
      </a:lvl1pPr>
    </p:titleStyle>
    <p:bodyStyle>
      <a:lvl1pPr marL="0" indent="0" algn="l" defTabSz="1088231" rtl="0" eaLnBrk="1" latinLnBrk="0" hangingPunct="1">
        <a:spcBef>
          <a:spcPts val="1799"/>
        </a:spcBef>
        <a:buClr>
          <a:schemeClr val="accent1"/>
        </a:buClr>
        <a:buSzPct val="80000"/>
        <a:buFontTx/>
        <a:buNone/>
        <a:defRPr sz="1999" b="0" kern="120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1pPr>
      <a:lvl2pPr marL="179910" indent="-179910" algn="l" defTabSz="1088231" rtl="0" eaLnBrk="1" latinLnBrk="0" hangingPunct="1">
        <a:spcBef>
          <a:spcPts val="600"/>
        </a:spcBef>
        <a:buClr>
          <a:srgbClr val="008FD3"/>
        </a:buClr>
        <a:buSzPct val="100000"/>
        <a:buFont typeface="Wingdings" pitchFamily="2" charset="2"/>
        <a:buChar char="§"/>
        <a:defRPr sz="1799" kern="120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2pPr>
      <a:lvl3pPr marL="358667" indent="-179334" algn="l" defTabSz="1088231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799" kern="1200" noProof="0" dirty="0" smtClean="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3pPr>
      <a:lvl4pPr marL="539730" indent="-179910" algn="l" defTabSz="1088231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4pPr>
      <a:lvl5pPr marL="719640" indent="-179910" algn="l" defTabSz="1088231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5pPr>
      <a:lvl6pPr marL="2992637" indent="-272058" algn="l" defTabSz="108823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6753" indent="-272058" algn="l" defTabSz="108823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8" indent="-272058" algn="l" defTabSz="108823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4985" indent="-272058" algn="l" defTabSz="108823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16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1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7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0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4695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8811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2927" algn="l" defTabSz="1088231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B4D44-5E2E-4EFC-7063-2CCB687F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DB434-9980-0AEB-6602-90E3EAF4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A8C2F-E8B6-CFC7-E505-8D15E301E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347FC-7043-46F5-86A4-54C7896CB240}" type="datetimeFigureOut">
              <a:rPr lang="en-US" smtClean="0"/>
              <a:t>12/Feb/25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3724E-3A85-999E-1946-3C42D5A3B52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 </a:t>
            </a:r>
            <a:r>
              <a:rPr lang="en-US" sz="1000">
                <a:solidFill>
                  <a:srgbClr val="339966"/>
                </a:solidFill>
                <a:latin typeface="Calibri" panose="020F0502020204030204" pitchFamily="34" charset="0"/>
              </a:rPr>
              <a:t>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DE75-010A-619B-8AE7-DF380B35E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9B645-5ABF-406F-BB18-D82459C358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7D008-E423-29DC-E3A4-12E8F448FF5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00675" y="6626860"/>
            <a:ext cx="1454214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3A96DD"/>
                </a:solidFill>
                <a:latin typeface="&#10;Calibri&#10;"/>
              </a:rPr>
              <a:t>Classification: Public Use </a:t>
            </a:r>
          </a:p>
        </p:txBody>
      </p:sp>
    </p:spTree>
    <p:extLst>
      <p:ext uri="{BB962C8B-B14F-4D97-AF65-F5344CB8AC3E}">
        <p14:creationId xmlns:p14="http://schemas.microsoft.com/office/powerpoint/2010/main" val="3829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apvideoa35699dc5.hana.ondemand.com/?entry_id=1_h2y0amu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apvideoa35699dc5.hana.ondemand.com/?entry_id=1_bztule6i" TargetMode="External"/><Relationship Id="rId12" Type="http://schemas.openxmlformats.org/officeDocument/2006/relationships/hyperlink" Target="https://sapvideoa35699dc5.hana.ondemand.com/?entry_id=1_i0jdz1v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apvideoa35699dc5.hana.ondemand.com/?entry_id=1_tdnpz6d4" TargetMode="External"/><Relationship Id="rId11" Type="http://schemas.openxmlformats.org/officeDocument/2006/relationships/hyperlink" Target="https://sapvideoa35699dc5.hana.ondemand.com/?entry_id=1_4e3e3pvy" TargetMode="External"/><Relationship Id="rId5" Type="http://schemas.openxmlformats.org/officeDocument/2006/relationships/hyperlink" Target="https://sapvideoa35699dc5.hana.ondemand.com/?entry_id=1_1drfpxrj" TargetMode="External"/><Relationship Id="rId10" Type="http://schemas.openxmlformats.org/officeDocument/2006/relationships/hyperlink" Target="https://sapvideoa35699dc5.hana.ondemand.com/?entry_id=1_vbie452g" TargetMode="External"/><Relationship Id="rId4" Type="http://schemas.openxmlformats.org/officeDocument/2006/relationships/hyperlink" Target="https://sapvideoa35699dc5.hana.ondemand.com/?entry_id=1_c7ne18si" TargetMode="External"/><Relationship Id="rId9" Type="http://schemas.openxmlformats.org/officeDocument/2006/relationships/hyperlink" Target="https://sapvideoa35699dc5.hana.ondemand.com/?entry_id=1_ko5pp6k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hyperlink" Target="https://www.sap.com/products/business-network/suppliers/standard-account.html?video=88ebb5c4-477e-0010-bca6-c68f7e60039b&amp;source=social-atw-mailto" TargetMode="Externa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274CF3-7450-FE88-679E-FFD97988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0684" y="2450751"/>
            <a:ext cx="7140479" cy="1956498"/>
          </a:xfrm>
        </p:spPr>
        <p:txBody>
          <a:bodyPr wrap="square">
            <a:spAutoFit/>
          </a:bodyPr>
          <a:lstStyle/>
          <a:p>
            <a:pPr defTabSz="914250" rtl="1">
              <a:lnSpc>
                <a:spcPct val="115000"/>
              </a:lnSpc>
            </a:pPr>
            <a:r>
              <a:rPr lang="en-US" sz="5400" b="1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72" panose="020B0503030000000003" pitchFamily="34" charset="0"/>
              </a:rPr>
              <a:t>SAP Ariba Commerce Automation Manual </a:t>
            </a:r>
          </a:p>
        </p:txBody>
      </p:sp>
    </p:spTree>
    <p:extLst>
      <p:ext uri="{BB962C8B-B14F-4D97-AF65-F5344CB8AC3E}">
        <p14:creationId xmlns:p14="http://schemas.microsoft.com/office/powerpoint/2010/main" val="132048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5C05B-0401-8934-9DCF-11EE77A9D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2319CD-C319-EBBE-9F36-0572BF770DE7}"/>
              </a:ext>
            </a:extLst>
          </p:cNvPr>
          <p:cNvGrpSpPr/>
          <p:nvPr/>
        </p:nvGrpSpPr>
        <p:grpSpPr>
          <a:xfrm>
            <a:off x="6980766" y="2179073"/>
            <a:ext cx="4495542" cy="2161619"/>
            <a:chOff x="0" y="0"/>
            <a:chExt cx="14010929" cy="4323238"/>
          </a:xfrm>
        </p:grpSpPr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6C6CDDCE-D440-70D7-9C67-3672829BA36D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D997FE39-C81A-F0F1-7232-4FABC677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48" y="1660367"/>
            <a:ext cx="10372718" cy="433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SAP Business Network Invitation and Registration</a:t>
            </a:r>
            <a:b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40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74788159-8515-B0BD-BC34-9A21FD2A9984}"/>
              </a:ext>
            </a:extLst>
          </p:cNvPr>
          <p:cNvSpPr txBox="1">
            <a:spLocks/>
          </p:cNvSpPr>
          <p:nvPr/>
        </p:nvSpPr>
        <p:spPr bwMode="gray">
          <a:xfrm>
            <a:off x="6980766" y="2439890"/>
            <a:ext cx="4633844" cy="1900802"/>
          </a:xfrm>
          <a:prstGeom prst="rect">
            <a:avLst/>
          </a:prstGeom>
        </p:spPr>
        <p:txBody>
          <a:bodyPr lIns="91416" tIns="45708" rIns="91416" bIns="45708" anchor="t">
            <a:norm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51" indent="-179651"/>
            <a:r>
              <a:rPr lang="en-US" sz="1600" dirty="0">
                <a:solidFill>
                  <a:schemeClr val="accent1"/>
                </a:solidFill>
                <a:latin typeface="Aptos" panose="020B0004020202020204" pitchFamily="34" charset="0"/>
              </a:rPr>
              <a:t>On receiving the invitation email from Advanced, follow the below steps: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  <a:latin typeface="Aptos" panose="020B0004020202020204" pitchFamily="34" charset="0"/>
              </a:rPr>
              <a:t>Click on the link mentioned as “</a:t>
            </a:r>
            <a:r>
              <a:rPr lang="en-US" sz="1600" u="sng" dirty="0">
                <a:solidFill>
                  <a:schemeClr val="accent1"/>
                </a:solidFill>
                <a:latin typeface="Aptos" panose="020B0004020202020204" pitchFamily="34" charset="0"/>
              </a:rPr>
              <a:t>Click Here</a:t>
            </a:r>
            <a:r>
              <a:rPr lang="en-US" sz="1600" dirty="0">
                <a:solidFill>
                  <a:schemeClr val="accent1"/>
                </a:solidFill>
                <a:latin typeface="Aptos" panose="020B0004020202020204" pitchFamily="34" charset="0"/>
              </a:rPr>
              <a:t>”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  <a:latin typeface="Aptos" panose="020B0004020202020204" pitchFamily="34" charset="0"/>
              </a:rPr>
              <a:t>Based on the SAP account that you may have, you may select any of the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47AD4-5DDF-6297-CEE7-97C28C882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54" y="2179073"/>
            <a:ext cx="6396387" cy="4168275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750C8B-9036-0A21-16CB-1D31E5EB544D}"/>
              </a:ext>
            </a:extLst>
          </p:cNvPr>
          <p:cNvSpPr>
            <a:spLocks/>
          </p:cNvSpPr>
          <p:nvPr/>
        </p:nvSpPr>
        <p:spPr>
          <a:xfrm>
            <a:off x="1323182" y="3937000"/>
            <a:ext cx="647433" cy="294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B89F5F7-20A8-8481-FCB8-DD317D7B2872}"/>
              </a:ext>
            </a:extLst>
          </p:cNvPr>
          <p:cNvSpPr/>
          <p:nvPr/>
        </p:nvSpPr>
        <p:spPr>
          <a:xfrm>
            <a:off x="260529" y="1989307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436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08D20-27D1-E6DC-19B8-5E57F494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3776C12-492D-A748-265A-4898E4F8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6" y="1483252"/>
            <a:ext cx="10372718" cy="433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SAP Business Network Invitation and Registration</a:t>
            </a:r>
            <a:b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40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09D54-A84F-9578-48F7-B67FE1551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467" y="1982280"/>
            <a:ext cx="5686424" cy="3628870"/>
          </a:xfrm>
          <a:prstGeom prst="rect">
            <a:avLst/>
          </a:prstGeom>
          <a:ln w="12700">
            <a:solidFill>
              <a:srgbClr val="1E89C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B6F6A-77D5-3ABF-AAA6-6BE0F9759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54" y="1982280"/>
            <a:ext cx="4352613" cy="3796930"/>
          </a:xfrm>
          <a:prstGeom prst="rect">
            <a:avLst/>
          </a:prstGeom>
          <a:ln w="12700">
            <a:solidFill>
              <a:srgbClr val="1E89C5"/>
            </a:solidFill>
          </a:ln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42E49EE-730B-0A51-E6FF-AF46BE87136D}"/>
              </a:ext>
            </a:extLst>
          </p:cNvPr>
          <p:cNvSpPr/>
          <p:nvPr/>
        </p:nvSpPr>
        <p:spPr>
          <a:xfrm>
            <a:off x="291049" y="1815352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2912B6-2E7C-9B45-3EF7-3F6966EBB2F7}"/>
              </a:ext>
            </a:extLst>
          </p:cNvPr>
          <p:cNvGrpSpPr/>
          <p:nvPr/>
        </p:nvGrpSpPr>
        <p:grpSpPr>
          <a:xfrm>
            <a:off x="4696355" y="3913543"/>
            <a:ext cx="2290762" cy="1169551"/>
            <a:chOff x="0" y="0"/>
            <a:chExt cx="14010929" cy="4323238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854991F3-09A5-5CAB-D89F-6007A1F04245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32182ED-7218-ADA4-5759-15A0DB4690ED}"/>
              </a:ext>
            </a:extLst>
          </p:cNvPr>
          <p:cNvSpPr/>
          <p:nvPr/>
        </p:nvSpPr>
        <p:spPr>
          <a:xfrm>
            <a:off x="5625260" y="1837111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3DB16-3016-638F-326D-8F99D7E14AF0}"/>
              </a:ext>
            </a:extLst>
          </p:cNvPr>
          <p:cNvSpPr txBox="1"/>
          <p:nvPr/>
        </p:nvSpPr>
        <p:spPr>
          <a:xfrm>
            <a:off x="4667036" y="3913543"/>
            <a:ext cx="248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Click on “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Review accounts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” to check if your organization already has an SAP Account and avoid creating duplicate accounts.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D1F0A-BC00-9017-D97E-D31E8536F08E}"/>
              </a:ext>
            </a:extLst>
          </p:cNvPr>
          <p:cNvSpPr/>
          <p:nvPr/>
        </p:nvSpPr>
        <p:spPr>
          <a:xfrm>
            <a:off x="719667" y="3975310"/>
            <a:ext cx="2755900" cy="16358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2D5D8-8C15-9A2A-F1DF-3EB9046788DF}"/>
              </a:ext>
            </a:extLst>
          </p:cNvPr>
          <p:cNvSpPr/>
          <p:nvPr/>
        </p:nvSpPr>
        <p:spPr>
          <a:xfrm>
            <a:off x="7539567" y="3816838"/>
            <a:ext cx="2019300" cy="3830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4CD876-2426-2B64-516B-628E0D43BBF3}"/>
              </a:ext>
            </a:extLst>
          </p:cNvPr>
          <p:cNvGrpSpPr/>
          <p:nvPr/>
        </p:nvGrpSpPr>
        <p:grpSpPr>
          <a:xfrm>
            <a:off x="5332196" y="5533195"/>
            <a:ext cx="2651875" cy="846412"/>
            <a:chOff x="0" y="0"/>
            <a:chExt cx="14010929" cy="4323238"/>
          </a:xfrm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0B8F47-9105-E0DD-8126-2C2BD06BEAB4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77C9B-B417-71FB-63B5-17B1B28DD5BF}"/>
              </a:ext>
            </a:extLst>
          </p:cNvPr>
          <p:cNvSpPr/>
          <p:nvPr/>
        </p:nvSpPr>
        <p:spPr>
          <a:xfrm>
            <a:off x="7557029" y="4613145"/>
            <a:ext cx="2019300" cy="31887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85AD7-7136-6186-D090-F86F9B3B8892}"/>
              </a:ext>
            </a:extLst>
          </p:cNvPr>
          <p:cNvGrpSpPr/>
          <p:nvPr/>
        </p:nvGrpSpPr>
        <p:grpSpPr>
          <a:xfrm>
            <a:off x="8856224" y="5467594"/>
            <a:ext cx="2466362" cy="846412"/>
            <a:chOff x="0" y="0"/>
            <a:chExt cx="14010929" cy="4323238"/>
          </a:xfrm>
        </p:grpSpPr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781D90E-8B1B-F824-9016-05194CC15EFD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9C8B6D-1A3C-BAE6-D610-1FCEC5AD73AC}"/>
              </a:ext>
            </a:extLst>
          </p:cNvPr>
          <p:cNvCxnSpPr/>
          <p:nvPr/>
        </p:nvCxnSpPr>
        <p:spPr>
          <a:xfrm flipV="1">
            <a:off x="7133167" y="3975310"/>
            <a:ext cx="406400" cy="2667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7AF4B0-CF52-AF1A-9304-D226425D55DD}"/>
              </a:ext>
            </a:extLst>
          </p:cNvPr>
          <p:cNvSpPr txBox="1"/>
          <p:nvPr/>
        </p:nvSpPr>
        <p:spPr>
          <a:xfrm>
            <a:off x="5425656" y="5575342"/>
            <a:ext cx="2651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Click on “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Use existing account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” to link your existing organization SAP Account.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117A5E-FE0D-FA19-C191-E0AFA5D40C2A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6751594" y="4838896"/>
            <a:ext cx="718129" cy="7364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6EA65F-1292-ACE6-3480-27FD5540A1B2}"/>
              </a:ext>
            </a:extLst>
          </p:cNvPr>
          <p:cNvSpPr txBox="1"/>
          <p:nvPr/>
        </p:nvSpPr>
        <p:spPr>
          <a:xfrm>
            <a:off x="8834971" y="5496376"/>
            <a:ext cx="2487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Click on “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Create new account</a:t>
            </a:r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” to create a new SAP Account for your organization.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D74E87-36E7-C5D1-74A5-7F43476EEFE8}"/>
              </a:ext>
            </a:extLst>
          </p:cNvPr>
          <p:cNvCxnSpPr>
            <a:cxnSpLocks/>
          </p:cNvCxnSpPr>
          <p:nvPr/>
        </p:nvCxnSpPr>
        <p:spPr>
          <a:xfrm flipH="1" flipV="1">
            <a:off x="8198227" y="5281226"/>
            <a:ext cx="670715" cy="3794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E9401A2-3411-2F5B-E241-9CBB9C551AA7}"/>
              </a:ext>
            </a:extLst>
          </p:cNvPr>
          <p:cNvSpPr/>
          <p:nvPr/>
        </p:nvSpPr>
        <p:spPr>
          <a:xfrm>
            <a:off x="7557029" y="4968838"/>
            <a:ext cx="2019300" cy="2755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5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F55FA-1F8D-0F77-D582-9AA2BD92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BAD6912-6023-D2CF-BAB4-F65AC83E26E4}"/>
              </a:ext>
            </a:extLst>
          </p:cNvPr>
          <p:cNvSpPr txBox="1">
            <a:spLocks/>
          </p:cNvSpPr>
          <p:nvPr/>
        </p:nvSpPr>
        <p:spPr>
          <a:xfrm>
            <a:off x="2790958" y="3547534"/>
            <a:ext cx="6610084" cy="43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SAP Business Network Project Scope 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0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2527CC-D92D-8B48-7457-D7D82B179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0ADC6D5-9578-3E0E-7518-7C18F7184B94}"/>
              </a:ext>
            </a:extLst>
          </p:cNvPr>
          <p:cNvSpPr txBox="1">
            <a:spLocks/>
          </p:cNvSpPr>
          <p:nvPr/>
        </p:nvSpPr>
        <p:spPr>
          <a:xfrm>
            <a:off x="520801" y="1674500"/>
            <a:ext cx="6610084" cy="43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SAP Business Network Project Scope 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6E26FC45-16C5-1BDE-FA16-8969ECB08FA3}"/>
              </a:ext>
            </a:extLst>
          </p:cNvPr>
          <p:cNvSpPr txBox="1">
            <a:spLocks/>
          </p:cNvSpPr>
          <p:nvPr/>
        </p:nvSpPr>
        <p:spPr bwMode="gray">
          <a:xfrm>
            <a:off x="520801" y="2108200"/>
            <a:ext cx="6188632" cy="3939961"/>
          </a:xfrm>
          <a:prstGeom prst="rect">
            <a:avLst/>
          </a:prstGeom>
        </p:spPr>
        <p:txBody>
          <a:bodyPr lIns="91416" tIns="45708" rIns="91416" bIns="45708" anchor="t">
            <a:norm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51" indent="-179651"/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In Scope for Advanced with SAP Business Network:</a:t>
            </a:r>
          </a:p>
          <a:p>
            <a:pPr marL="179651" indent="-179651"/>
            <a:endParaRPr lang="en-US" sz="1999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Purchase Orders</a:t>
            </a: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Order Confirmations</a:t>
            </a:r>
            <a:endParaRPr lang="en-US" sz="1799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Goods Receipt</a:t>
            </a: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Ship Notices</a:t>
            </a: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Service Entry Sheets</a:t>
            </a: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P/O Invoices</a:t>
            </a:r>
          </a:p>
          <a:p>
            <a:pPr marL="179651" lvl="1" indent="-179651">
              <a:buSzPct val="80000"/>
            </a:pPr>
            <a:r>
              <a:rPr lang="en-US" sz="1999" dirty="0">
                <a:solidFill>
                  <a:schemeClr val="accent1"/>
                </a:solidFill>
                <a:latin typeface="Aptos" panose="020B0004020202020204" pitchFamily="34" charset="0"/>
              </a:rPr>
              <a:t>Service Invoices</a:t>
            </a:r>
          </a:p>
        </p:txBody>
      </p:sp>
    </p:spTree>
    <p:extLst>
      <p:ext uri="{BB962C8B-B14F-4D97-AF65-F5344CB8AC3E}">
        <p14:creationId xmlns:p14="http://schemas.microsoft.com/office/powerpoint/2010/main" val="380107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460F3D-9508-4889-4426-BE608C7E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33F0AE-CAC5-140B-6E50-04BFCCE6FF58}"/>
              </a:ext>
            </a:extLst>
          </p:cNvPr>
          <p:cNvGrpSpPr/>
          <p:nvPr/>
        </p:nvGrpSpPr>
        <p:grpSpPr>
          <a:xfrm>
            <a:off x="6448504" y="1735847"/>
            <a:ext cx="5074629" cy="846412"/>
            <a:chOff x="0" y="0"/>
            <a:chExt cx="14010929" cy="4323238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16F18009-FCF6-93D8-FFB1-1FD520AFD48E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1209FCB5-5681-1E07-4427-02B220B32B71}"/>
              </a:ext>
            </a:extLst>
          </p:cNvPr>
          <p:cNvSpPr txBox="1">
            <a:spLocks/>
          </p:cNvSpPr>
          <p:nvPr/>
        </p:nvSpPr>
        <p:spPr>
          <a:xfrm>
            <a:off x="1773868" y="1030856"/>
            <a:ext cx="3958065" cy="349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View Purchase Order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9104-E898-72E0-A28A-C624C72A14D7}"/>
              </a:ext>
            </a:extLst>
          </p:cNvPr>
          <p:cNvSpPr txBox="1"/>
          <p:nvPr/>
        </p:nvSpPr>
        <p:spPr>
          <a:xfrm>
            <a:off x="6448504" y="1805238"/>
            <a:ext cx="5074629" cy="707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Log in to your Ariba Account.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Access the Purchase Order from the Orders tab.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B214B-EB66-17F7-C350-E2FFFE8A0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17" y="1669976"/>
            <a:ext cx="6096000" cy="2855292"/>
          </a:xfrm>
          <a:prstGeom prst="rect">
            <a:avLst/>
          </a:prstGeom>
          <a:ln w="12700">
            <a:solidFill>
              <a:srgbClr val="1E89C5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3A324B5-7E80-E83B-E8C4-BF3D41A3A0C3}"/>
              </a:ext>
            </a:extLst>
          </p:cNvPr>
          <p:cNvSpPr/>
          <p:nvPr/>
        </p:nvSpPr>
        <p:spPr>
          <a:xfrm>
            <a:off x="32330" y="1413934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9366F-96AD-7077-5C3D-6DF05DB608A5}"/>
              </a:ext>
            </a:extLst>
          </p:cNvPr>
          <p:cNvGrpSpPr/>
          <p:nvPr/>
        </p:nvGrpSpPr>
        <p:grpSpPr>
          <a:xfrm>
            <a:off x="192417" y="5020859"/>
            <a:ext cx="4162222" cy="1092073"/>
            <a:chOff x="0" y="0"/>
            <a:chExt cx="14010929" cy="4323238"/>
          </a:xfrm>
        </p:grpSpPr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B5E8A3F3-33FD-33A3-377B-3BA68FC4A093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0F21E00-C6F5-116A-460B-D13D72824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49" y="2977110"/>
            <a:ext cx="7639878" cy="3262823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839B606-0257-4C66-EC1F-8D9CC2C5407F}"/>
              </a:ext>
            </a:extLst>
          </p:cNvPr>
          <p:cNvSpPr/>
          <p:nvPr/>
        </p:nvSpPr>
        <p:spPr>
          <a:xfrm>
            <a:off x="4354638" y="2774802"/>
            <a:ext cx="642504" cy="64564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E4B6F-7865-41BF-1066-D651903EFD58}"/>
              </a:ext>
            </a:extLst>
          </p:cNvPr>
          <p:cNvSpPr txBox="1"/>
          <p:nvPr/>
        </p:nvSpPr>
        <p:spPr>
          <a:xfrm>
            <a:off x="192418" y="5136985"/>
            <a:ext cx="4279131" cy="707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3. Click on the Purchase Order to create purchase order confirmation, Service Entry Sheet and Invoice.</a:t>
            </a:r>
          </a:p>
        </p:txBody>
      </p:sp>
    </p:spTree>
    <p:extLst>
      <p:ext uri="{BB962C8B-B14F-4D97-AF65-F5344CB8AC3E}">
        <p14:creationId xmlns:p14="http://schemas.microsoft.com/office/powerpoint/2010/main" val="24427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F7904-C5A9-3EC7-637F-64B7946F1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5E2853-5A56-C94B-11BA-5A276E4E3D0F}"/>
              </a:ext>
            </a:extLst>
          </p:cNvPr>
          <p:cNvGrpSpPr/>
          <p:nvPr/>
        </p:nvGrpSpPr>
        <p:grpSpPr>
          <a:xfrm>
            <a:off x="7027441" y="1603908"/>
            <a:ext cx="4631647" cy="1047937"/>
            <a:chOff x="0" y="0"/>
            <a:chExt cx="14010929" cy="4323238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8F4CB1E2-1F98-042E-6EC8-90A4ACB6A997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0B7B7244-84E9-6040-5E40-F3446E3A1D55}"/>
              </a:ext>
            </a:extLst>
          </p:cNvPr>
          <p:cNvSpPr txBox="1">
            <a:spLocks/>
          </p:cNvSpPr>
          <p:nvPr/>
        </p:nvSpPr>
        <p:spPr>
          <a:xfrm>
            <a:off x="1773868" y="1030856"/>
            <a:ext cx="5752999" cy="349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Service Entry Sheet Creation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0D3514-3586-EFE5-5B05-66E0CA5C253D}"/>
              </a:ext>
            </a:extLst>
          </p:cNvPr>
          <p:cNvGrpSpPr/>
          <p:nvPr/>
        </p:nvGrpSpPr>
        <p:grpSpPr>
          <a:xfrm>
            <a:off x="532912" y="4964605"/>
            <a:ext cx="3835889" cy="1343062"/>
            <a:chOff x="0" y="0"/>
            <a:chExt cx="14010929" cy="4323238"/>
          </a:xfrm>
        </p:grpSpPr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A49E9E3-A0C0-B8CC-1419-D35EB81A70C5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ACEECC-A8FB-DD51-0D20-B95E030AD91E}"/>
              </a:ext>
            </a:extLst>
          </p:cNvPr>
          <p:cNvSpPr txBox="1"/>
          <p:nvPr/>
        </p:nvSpPr>
        <p:spPr>
          <a:xfrm>
            <a:off x="6937513" y="1576635"/>
            <a:ext cx="4631648" cy="1030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</a:rPr>
              <a:t>Open the PO to create Service Entry Sheet.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</a:rPr>
              <a:t>Service Entry Sheet after submitted will be sent for Approvals.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519261-2B3C-DB1F-F385-192853BF7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2" y="1556174"/>
            <a:ext cx="6404601" cy="3134253"/>
          </a:xfrm>
          <a:prstGeom prst="rect">
            <a:avLst/>
          </a:prstGeom>
          <a:ln>
            <a:solidFill>
              <a:srgbClr val="1E89C5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8E22E0-43CC-D715-026F-0EB3C26A8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715" y="2739899"/>
            <a:ext cx="7152373" cy="3567768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00DD92-6357-D2CC-C1F1-69C864DEED01}"/>
              </a:ext>
            </a:extLst>
          </p:cNvPr>
          <p:cNvSpPr txBox="1"/>
          <p:nvPr/>
        </p:nvSpPr>
        <p:spPr>
          <a:xfrm>
            <a:off x="528253" y="5060606"/>
            <a:ext cx="3909505" cy="1030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D60"/>
                </a:solidFill>
              </a:rPr>
              <a:t>3. When submitting Service Entry Sheet, all supporting documents needs to be attached (Work Completion, Invoice copy Etc.)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37807B6-5640-3E06-9151-1BEF8A5C3549}"/>
              </a:ext>
            </a:extLst>
          </p:cNvPr>
          <p:cNvSpPr/>
          <p:nvPr/>
        </p:nvSpPr>
        <p:spPr>
          <a:xfrm>
            <a:off x="67733" y="1281996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B85A123-241A-86BB-B842-AB3A32D49F64}"/>
              </a:ext>
            </a:extLst>
          </p:cNvPr>
          <p:cNvSpPr/>
          <p:nvPr/>
        </p:nvSpPr>
        <p:spPr>
          <a:xfrm>
            <a:off x="4442417" y="2563792"/>
            <a:ext cx="642504" cy="64564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245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657FD-BADD-E884-8CBF-77714163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5A94A-3F1A-73EF-4FEE-D677E7C23802}"/>
              </a:ext>
            </a:extLst>
          </p:cNvPr>
          <p:cNvGrpSpPr/>
          <p:nvPr/>
        </p:nvGrpSpPr>
        <p:grpSpPr>
          <a:xfrm>
            <a:off x="6937513" y="1571413"/>
            <a:ext cx="4585620" cy="855651"/>
            <a:chOff x="0" y="0"/>
            <a:chExt cx="14010929" cy="4323238"/>
          </a:xfrm>
        </p:grpSpPr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50B01CA1-C0AA-FDA6-5F1A-345B2BE25BC1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633262BE-7DD1-DE60-61CC-EA47DD13D303}"/>
              </a:ext>
            </a:extLst>
          </p:cNvPr>
          <p:cNvSpPr txBox="1">
            <a:spLocks/>
          </p:cNvSpPr>
          <p:nvPr/>
        </p:nvSpPr>
        <p:spPr>
          <a:xfrm>
            <a:off x="1748468" y="1063172"/>
            <a:ext cx="5752999" cy="349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View/Submit Invoice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121356-1B55-7C3E-B821-BB473835B9E9}"/>
              </a:ext>
            </a:extLst>
          </p:cNvPr>
          <p:cNvGrpSpPr/>
          <p:nvPr/>
        </p:nvGrpSpPr>
        <p:grpSpPr>
          <a:xfrm>
            <a:off x="127576" y="4951892"/>
            <a:ext cx="3835889" cy="1103732"/>
            <a:chOff x="0" y="0"/>
            <a:chExt cx="14010929" cy="4323238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F687926A-BEA6-CC4E-CAB4-A444B1523A71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DB43B5-054D-FFE3-AF7D-EAF929A8E83F}"/>
              </a:ext>
            </a:extLst>
          </p:cNvPr>
          <p:cNvSpPr txBox="1"/>
          <p:nvPr/>
        </p:nvSpPr>
        <p:spPr>
          <a:xfrm>
            <a:off x="6937513" y="1634269"/>
            <a:ext cx="4475554" cy="707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</a:rPr>
              <a:t>Open the PO and click on Create Invoice.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</a:rPr>
              <a:t>Invoice can be created only after the SES approvals.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E05CAF19-E751-4B4E-8C1A-0CAF088B3B1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2"/>
            <a:ext cx="12192000" cy="365125"/>
          </a:xfrm>
        </p:spPr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DBDC9-436B-8DEF-4517-08EF10B6E6CE}"/>
              </a:ext>
            </a:extLst>
          </p:cNvPr>
          <p:cNvSpPr txBox="1"/>
          <p:nvPr/>
        </p:nvSpPr>
        <p:spPr>
          <a:xfrm>
            <a:off x="159026" y="4942589"/>
            <a:ext cx="4104861" cy="1030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D60"/>
                </a:solidFill>
              </a:rPr>
              <a:t>3. When submitting Invoice, all supporting documents needs to be attached (Work Completion, Invoice copy Etc.)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0D145-B0A9-FAA1-5E4F-75A5504DE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76" y="1571413"/>
            <a:ext cx="6486611" cy="3202764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BE3B726-DCD1-26E0-2685-7D23CE83E574}"/>
              </a:ext>
            </a:extLst>
          </p:cNvPr>
          <p:cNvSpPr/>
          <p:nvPr/>
        </p:nvSpPr>
        <p:spPr>
          <a:xfrm>
            <a:off x="127576" y="1319250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869B53-1D80-214B-CBC3-D767F9B85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434" y="2779171"/>
            <a:ext cx="7693785" cy="3515783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4D95692-7DD5-E6D5-D965-B353C3124FF8}"/>
              </a:ext>
            </a:extLst>
          </p:cNvPr>
          <p:cNvSpPr/>
          <p:nvPr/>
        </p:nvSpPr>
        <p:spPr>
          <a:xfrm>
            <a:off x="4115631" y="2615911"/>
            <a:ext cx="642504" cy="64564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926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50DD47-06B2-086A-62B3-8EE0626F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8D36BC6-70FA-0239-E3B8-C50E942B5614}"/>
              </a:ext>
            </a:extLst>
          </p:cNvPr>
          <p:cNvGrpSpPr/>
          <p:nvPr/>
        </p:nvGrpSpPr>
        <p:grpSpPr>
          <a:xfrm>
            <a:off x="7306707" y="1661144"/>
            <a:ext cx="4606995" cy="852239"/>
            <a:chOff x="0" y="0"/>
            <a:chExt cx="14010929" cy="4323238"/>
          </a:xfrm>
        </p:grpSpPr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D39B354-C267-B441-C055-5BCBB07E14C4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0EA4135E-B007-E0EE-A52F-EBB3A0E96392}"/>
              </a:ext>
            </a:extLst>
          </p:cNvPr>
          <p:cNvSpPr txBox="1">
            <a:spLocks/>
          </p:cNvSpPr>
          <p:nvPr/>
        </p:nvSpPr>
        <p:spPr>
          <a:xfrm>
            <a:off x="1748468" y="1063172"/>
            <a:ext cx="6895999" cy="349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Invoice – Selection of Tax Category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570A5-1C59-47C5-DEDA-7BCA7BE54AA3}"/>
              </a:ext>
            </a:extLst>
          </p:cNvPr>
          <p:cNvGrpSpPr/>
          <p:nvPr/>
        </p:nvGrpSpPr>
        <p:grpSpPr>
          <a:xfrm>
            <a:off x="159026" y="4942589"/>
            <a:ext cx="4209774" cy="852239"/>
            <a:chOff x="0" y="0"/>
            <a:chExt cx="14010929" cy="4323238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32CA5DE-7286-F5D0-5AC2-4EC69A40267E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8D2807-19EF-BA2D-847A-8057DFE8C4AA}"/>
              </a:ext>
            </a:extLst>
          </p:cNvPr>
          <p:cNvSpPr txBox="1"/>
          <p:nvPr/>
        </p:nvSpPr>
        <p:spPr>
          <a:xfrm>
            <a:off x="7213712" y="1706639"/>
            <a:ext cx="4699991" cy="707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</a:rPr>
              <a:t>Select the Tax category from the dropdown and click on add to individual lines.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2C178-D0AF-5E95-D8DC-E8A2136ACEBD}"/>
              </a:ext>
            </a:extLst>
          </p:cNvPr>
          <p:cNvSpPr txBox="1"/>
          <p:nvPr/>
        </p:nvSpPr>
        <p:spPr>
          <a:xfrm>
            <a:off x="159026" y="4942589"/>
            <a:ext cx="4104861" cy="707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D60"/>
                </a:solidFill>
              </a:rPr>
              <a:t>2. The Tax value will be added to the line item. Right tax code should be selected for faster approvals.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00C20F-9F44-98E0-0E0D-720689AA0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1661144"/>
            <a:ext cx="7054686" cy="2998702"/>
          </a:xfrm>
          <a:prstGeom prst="rect">
            <a:avLst/>
          </a:prstGeom>
          <a:ln>
            <a:solidFill>
              <a:srgbClr val="1E89C5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7200FF-77E3-20D2-03FE-2E9220AE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748" y="2951122"/>
            <a:ext cx="7332955" cy="3246478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A2A67FD-BB0D-BE14-9734-AADDB2F9A785}"/>
              </a:ext>
            </a:extLst>
          </p:cNvPr>
          <p:cNvSpPr/>
          <p:nvPr/>
        </p:nvSpPr>
        <p:spPr>
          <a:xfrm>
            <a:off x="66030" y="1408981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7D0FD4E-EC9B-0601-705A-D66440166227}"/>
              </a:ext>
            </a:extLst>
          </p:cNvPr>
          <p:cNvSpPr/>
          <p:nvPr/>
        </p:nvSpPr>
        <p:spPr>
          <a:xfrm>
            <a:off x="4471573" y="2786069"/>
            <a:ext cx="642504" cy="64564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764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64841-2266-A2E6-EE74-A30F7558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30583EB-6463-924A-72DC-FEC0B390D669}"/>
              </a:ext>
            </a:extLst>
          </p:cNvPr>
          <p:cNvSpPr txBox="1">
            <a:spLocks/>
          </p:cNvSpPr>
          <p:nvPr/>
        </p:nvSpPr>
        <p:spPr>
          <a:xfrm>
            <a:off x="967912" y="3581401"/>
            <a:ext cx="10256176" cy="43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375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defRPr>
            </a:lvl1pPr>
          </a:lstStyle>
          <a:p>
            <a:pPr algn="ctr"/>
            <a:r>
              <a:rPr lang="en-US" dirty="0"/>
              <a:t>Advance/Down Payment and Other Incoterms Invoices (BTP Platform)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5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0CADA-CAF5-ACC3-E06A-A2E45CAB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1355C9-C7EA-F9F4-977D-45720EBBA9A8}"/>
              </a:ext>
            </a:extLst>
          </p:cNvPr>
          <p:cNvGrpSpPr/>
          <p:nvPr/>
        </p:nvGrpSpPr>
        <p:grpSpPr>
          <a:xfrm>
            <a:off x="232611" y="4730551"/>
            <a:ext cx="5863389" cy="1619449"/>
            <a:chOff x="-849728" y="2"/>
            <a:chExt cx="14010929" cy="4323238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B1A55927-6B15-22A9-8C87-3625F4C664E0}"/>
                </a:ext>
              </a:extLst>
            </p:cNvPr>
            <p:cNvSpPr/>
            <p:nvPr/>
          </p:nvSpPr>
          <p:spPr>
            <a:xfrm>
              <a:off x="-849728" y="2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5" name="Freeform 26">
            <a:extLst>
              <a:ext uri="{FF2B5EF4-FFF2-40B4-BE49-F238E27FC236}">
                <a16:creationId xmlns:a16="http://schemas.microsoft.com/office/drawing/2014/main" id="{9E4FB029-3458-BBA4-F49E-8C0694CF645D}"/>
              </a:ext>
            </a:extLst>
          </p:cNvPr>
          <p:cNvSpPr/>
          <p:nvPr/>
        </p:nvSpPr>
        <p:spPr>
          <a:xfrm>
            <a:off x="7593819" y="1611440"/>
            <a:ext cx="4069842" cy="356508"/>
          </a:xfrm>
          <a:custGeom>
            <a:avLst/>
            <a:gdLst/>
            <a:ahLst/>
            <a:cxnLst/>
            <a:rect l="l" t="t" r="r" b="b"/>
            <a:pathLst>
              <a:path w="3756284" h="713016">
                <a:moveTo>
                  <a:pt x="0" y="0"/>
                </a:moveTo>
                <a:lnTo>
                  <a:pt x="3756284" y="0"/>
                </a:lnTo>
                <a:lnTo>
                  <a:pt x="3756284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1A637-3A59-66C1-71CB-9C4ABA6510BC}"/>
              </a:ext>
            </a:extLst>
          </p:cNvPr>
          <p:cNvGrpSpPr/>
          <p:nvPr/>
        </p:nvGrpSpPr>
        <p:grpSpPr>
          <a:xfrm>
            <a:off x="232611" y="2072745"/>
            <a:ext cx="5863389" cy="2161619"/>
            <a:chOff x="0" y="0"/>
            <a:chExt cx="14010929" cy="4323238"/>
          </a:xfrm>
        </p:grpSpPr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B332F6DE-04E0-0720-90A3-0B0A4640D27B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4" name="Freeform 102">
            <a:extLst>
              <a:ext uri="{FF2B5EF4-FFF2-40B4-BE49-F238E27FC236}">
                <a16:creationId xmlns:a16="http://schemas.microsoft.com/office/drawing/2014/main" id="{3484EB8A-8456-517B-3263-B29660319B3D}"/>
              </a:ext>
            </a:extLst>
          </p:cNvPr>
          <p:cNvSpPr/>
          <p:nvPr/>
        </p:nvSpPr>
        <p:spPr>
          <a:xfrm>
            <a:off x="232611" y="1520833"/>
            <a:ext cx="5265341" cy="356508"/>
          </a:xfrm>
          <a:custGeom>
            <a:avLst/>
            <a:gdLst/>
            <a:ahLst/>
            <a:cxnLst/>
            <a:rect l="l" t="t" r="r" b="b"/>
            <a:pathLst>
              <a:path w="12188412" h="713016">
                <a:moveTo>
                  <a:pt x="0" y="0"/>
                </a:moveTo>
                <a:lnTo>
                  <a:pt x="12188412" y="0"/>
                </a:lnTo>
                <a:lnTo>
                  <a:pt x="12188412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F585BF-320F-C999-56C0-7EA7B9813360}"/>
              </a:ext>
            </a:extLst>
          </p:cNvPr>
          <p:cNvGrpSpPr/>
          <p:nvPr/>
        </p:nvGrpSpPr>
        <p:grpSpPr>
          <a:xfrm>
            <a:off x="1235117" y="4631267"/>
            <a:ext cx="4124283" cy="1134533"/>
            <a:chOff x="0" y="0"/>
            <a:chExt cx="8248566" cy="3786025"/>
          </a:xfrm>
        </p:grpSpPr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3F6521D0-5CC4-1F34-0585-DD3EC23D8E35}"/>
                </a:ext>
              </a:extLst>
            </p:cNvPr>
            <p:cNvSpPr/>
            <p:nvPr/>
          </p:nvSpPr>
          <p:spPr>
            <a:xfrm>
              <a:off x="0" y="0"/>
              <a:ext cx="7188834" cy="713016"/>
            </a:xfrm>
            <a:custGeom>
              <a:avLst/>
              <a:gdLst/>
              <a:ahLst/>
              <a:cxnLst/>
              <a:rect l="l" t="t" r="r" b="b"/>
              <a:pathLst>
                <a:path w="7188834" h="713016">
                  <a:moveTo>
                    <a:pt x="0" y="0"/>
                  </a:moveTo>
                  <a:lnTo>
                    <a:pt x="7188834" y="0"/>
                  </a:lnTo>
                  <a:lnTo>
                    <a:pt x="7188834" y="713016"/>
                  </a:lnTo>
                  <a:lnTo>
                    <a:pt x="0" y="713016"/>
                  </a:lnTo>
                  <a:close/>
                </a:path>
              </a:pathLst>
            </a:custGeom>
            <a:solidFill>
              <a:srgbClr val="159DD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TextBox 106">
              <a:extLst>
                <a:ext uri="{FF2B5EF4-FFF2-40B4-BE49-F238E27FC236}">
                  <a16:creationId xmlns:a16="http://schemas.microsoft.com/office/drawing/2014/main" id="{0A022EDF-B6F0-EA07-2E8F-8ECA34C67650}"/>
                </a:ext>
              </a:extLst>
            </p:cNvPr>
            <p:cNvSpPr txBox="1"/>
            <p:nvPr/>
          </p:nvSpPr>
          <p:spPr>
            <a:xfrm>
              <a:off x="263958" y="2820148"/>
              <a:ext cx="7984608" cy="965877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30">
                <a:lnSpc>
                  <a:spcPts val="2211"/>
                </a:lnSpc>
              </a:pPr>
              <a:r>
                <a:rPr lang="en-US" b="1" dirty="0">
                  <a:solidFill>
                    <a:srgbClr val="32569E"/>
                  </a:solidFill>
                  <a:latin typeface="Arial"/>
                  <a:cs typeface="Arial"/>
                  <a:sym typeface="Arial Bold"/>
                </a:rPr>
                <a:t>The Go-live Date is 2</a:t>
              </a:r>
              <a:r>
                <a:rPr lang="en-US" b="1" baseline="30000" dirty="0">
                  <a:solidFill>
                    <a:srgbClr val="32569E"/>
                  </a:solidFill>
                  <a:latin typeface="Arial"/>
                  <a:cs typeface="Arial"/>
                  <a:sym typeface="Arial Bold"/>
                </a:rPr>
                <a:t>nd</a:t>
              </a:r>
              <a:r>
                <a:rPr lang="en-US" b="1" dirty="0">
                  <a:solidFill>
                    <a:srgbClr val="32569E"/>
                  </a:solidFill>
                  <a:latin typeface="Arial"/>
                  <a:cs typeface="Arial"/>
                  <a:sym typeface="Arial Bold"/>
                </a:rPr>
                <a:t> Mar 2025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5C75BC-771B-2EF6-CC34-9EC646A994FD}"/>
              </a:ext>
            </a:extLst>
          </p:cNvPr>
          <p:cNvGrpSpPr/>
          <p:nvPr/>
        </p:nvGrpSpPr>
        <p:grpSpPr>
          <a:xfrm>
            <a:off x="6333278" y="2074405"/>
            <a:ext cx="5567926" cy="2656146"/>
            <a:chOff x="0" y="0"/>
            <a:chExt cx="14010929" cy="4323238"/>
          </a:xfrm>
        </p:grpSpPr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0A6D56DF-3322-5430-891B-84912B28BC66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290EAC8D-5BA1-A7CC-F27D-A2F90F4E7318}"/>
              </a:ext>
            </a:extLst>
          </p:cNvPr>
          <p:cNvSpPr/>
          <p:nvPr/>
        </p:nvSpPr>
        <p:spPr>
          <a:xfrm>
            <a:off x="321227" y="5272201"/>
            <a:ext cx="982640" cy="1075531"/>
          </a:xfrm>
          <a:custGeom>
            <a:avLst/>
            <a:gdLst/>
            <a:ahLst/>
            <a:cxnLst/>
            <a:rect l="l" t="t" r="r" b="b"/>
            <a:pathLst>
              <a:path w="1225519" h="1334645">
                <a:moveTo>
                  <a:pt x="0" y="0"/>
                </a:moveTo>
                <a:lnTo>
                  <a:pt x="1225519" y="0"/>
                </a:lnTo>
                <a:lnTo>
                  <a:pt x="1225519" y="1334644"/>
                </a:lnTo>
                <a:lnTo>
                  <a:pt x="0" y="1334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52" r="-4452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E1CE4-2C49-DC88-E3DB-F870B9FFBD21}"/>
              </a:ext>
            </a:extLst>
          </p:cNvPr>
          <p:cNvSpPr txBox="1"/>
          <p:nvPr/>
        </p:nvSpPr>
        <p:spPr>
          <a:xfrm>
            <a:off x="232611" y="1660128"/>
            <a:ext cx="583493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/>
                <a:ea typeface="Arial Unicode MS"/>
                <a:cs typeface="Arial"/>
              </a:rPr>
              <a:t>Expectations: What Should Suppliers Do?</a:t>
            </a:r>
            <a:endParaRPr lang="en-US" b="1" dirty="0">
              <a:latin typeface="Aptos"/>
            </a:endParaRPr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08F77416-0760-F6F5-99E7-B574CFE3EC36}"/>
              </a:ext>
            </a:extLst>
          </p:cNvPr>
          <p:cNvSpPr txBox="1">
            <a:spLocks/>
          </p:cNvSpPr>
          <p:nvPr/>
        </p:nvSpPr>
        <p:spPr bwMode="gray">
          <a:xfrm>
            <a:off x="337217" y="2182468"/>
            <a:ext cx="5390216" cy="19421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b="1" dirty="0">
                <a:solidFill>
                  <a:srgbClr val="182B4B"/>
                </a:solidFill>
                <a:latin typeface="Arial"/>
                <a:cs typeface="Arial"/>
              </a:rPr>
              <a:t>Prerequisite: </a:t>
            </a: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all suppliers must be fully registered with Advanced Ariba Portal.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Invoices for Advance/Down Payment and Other Incoterm where the payment is needed prior the goods delivery will be processed through the BTP platform.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42D26-4193-DAB4-836B-25939BC3C539}"/>
              </a:ext>
            </a:extLst>
          </p:cNvPr>
          <p:cNvSpPr txBox="1"/>
          <p:nvPr/>
        </p:nvSpPr>
        <p:spPr>
          <a:xfrm>
            <a:off x="6304988" y="1660128"/>
            <a:ext cx="58849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spcAft>
                <a:spcPct val="0"/>
              </a:spcAft>
              <a:defRPr b="1" kern="0">
                <a:solidFill>
                  <a:srgbClr val="008FD3"/>
                </a:solidFill>
                <a:latin typeface="Aptos"/>
                <a:ea typeface="Arial Unicode MS"/>
                <a:cs typeface="Arial"/>
              </a:defRPr>
            </a:lvl1pPr>
          </a:lstStyle>
          <a:p>
            <a:r>
              <a:rPr lang="en-US" dirty="0"/>
              <a:t>Compliance: Will this Change be Required?</a:t>
            </a:r>
          </a:p>
        </p:txBody>
      </p:sp>
      <p:sp>
        <p:nvSpPr>
          <p:cNvPr id="56" name="Text Placeholder">
            <a:extLst>
              <a:ext uri="{FF2B5EF4-FFF2-40B4-BE49-F238E27FC236}">
                <a16:creationId xmlns:a16="http://schemas.microsoft.com/office/drawing/2014/main" id="{C4689444-6353-AAE5-0CB5-0A5E24FAFF9C}"/>
              </a:ext>
            </a:extLst>
          </p:cNvPr>
          <p:cNvSpPr txBox="1">
            <a:spLocks/>
          </p:cNvSpPr>
          <p:nvPr/>
        </p:nvSpPr>
        <p:spPr bwMode="gray">
          <a:xfrm>
            <a:off x="6406588" y="2182468"/>
            <a:ext cx="5101685" cy="33970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indent="0" defTabSz="1088558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>
                <a:latin typeface="72 Brand" panose="020B0504030603020204" pitchFamily="34" charset="0"/>
              </a:defRPr>
            </a:lvl1pPr>
            <a:lvl2pPr marL="179651" lvl="1" indent="-179651" defTabSz="1088558">
              <a:spcBef>
                <a:spcPts val="600"/>
              </a:spcBef>
              <a:spcAft>
                <a:spcPts val="750"/>
              </a:spcAft>
              <a:buClr>
                <a:srgbClr val="008FD3"/>
              </a:buClr>
              <a:buSzPct val="80000"/>
              <a:buFont typeface="Wingdings" pitchFamily="2" charset="2"/>
              <a:buChar char="§"/>
              <a:defRPr sz="1400" b="1">
                <a:solidFill>
                  <a:srgbClr val="000000"/>
                </a:solidFill>
                <a:latin typeface="Aptos"/>
              </a:defRPr>
            </a:lvl2pPr>
            <a:lvl3pPr marL="358775" indent="-179388" defTabSz="1088558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>
                <a:latin typeface="72 Brand" panose="020B0504030603020204" pitchFamily="34" charset="0"/>
              </a:defRPr>
            </a:lvl3pPr>
            <a:lvl4pPr marL="539892" indent="-179964" defTabSz="1088558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>
                <a:latin typeface="72 Brand" panose="020B0504030603020204" pitchFamily="34" charset="0"/>
              </a:defRPr>
            </a:lvl4pPr>
            <a:lvl5pPr marL="719856" indent="-179964" defTabSz="1088558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aseline="0">
                <a:latin typeface="72 Brand" panose="020B0504030603020204" pitchFamily="34" charset="0"/>
              </a:defRPr>
            </a:lvl5pPr>
            <a:lvl6pPr marL="2993535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7814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09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637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This is a mandatory change for all registered suppliers, they should login to the Business Network and access the URL for the Advance/Down payment Invoice creation.</a:t>
            </a:r>
          </a:p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Starting from 02 Mar 2025 (Go-live date), all the advance/down payment Invoice should be submitted from the BTP platform. URL will be in the Business Network to access.</a:t>
            </a:r>
          </a:p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No separate registration is required for the BTP platform.</a:t>
            </a:r>
          </a:p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Advance/Down Payment Invoices submitted through email will not be considered.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66B303-B087-010C-11CF-8E1BFD358757}"/>
              </a:ext>
            </a:extLst>
          </p:cNvPr>
          <p:cNvSpPr txBox="1"/>
          <p:nvPr/>
        </p:nvSpPr>
        <p:spPr>
          <a:xfrm>
            <a:off x="232611" y="4353936"/>
            <a:ext cx="53194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/>
                <a:cs typeface="Arial"/>
              </a:rPr>
              <a:t>Timeline: When this change will be effective?</a:t>
            </a:r>
          </a:p>
        </p:txBody>
      </p:sp>
    </p:spTree>
    <p:extLst>
      <p:ext uri="{BB962C8B-B14F-4D97-AF65-F5344CB8AC3E}">
        <p14:creationId xmlns:p14="http://schemas.microsoft.com/office/powerpoint/2010/main" val="2564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C28DD4-FFFE-A777-6554-68CA2981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D264A-275A-9ADC-D068-FD73F1A7CFF4}"/>
              </a:ext>
            </a:extLst>
          </p:cNvPr>
          <p:cNvSpPr txBox="1"/>
          <p:nvPr/>
        </p:nvSpPr>
        <p:spPr>
          <a:xfrm>
            <a:off x="572655" y="142400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2FD2B-2342-5060-5048-F06615091AC0}"/>
              </a:ext>
            </a:extLst>
          </p:cNvPr>
          <p:cNvSpPr txBox="1"/>
          <p:nvPr/>
        </p:nvSpPr>
        <p:spPr>
          <a:xfrm>
            <a:off x="572655" y="2131887"/>
            <a:ext cx="7767012" cy="3442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 Ariba Commerce Automation Overview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SAP Business Network Invitation and Registration </a:t>
            </a:r>
          </a:p>
          <a:p>
            <a:pPr marL="285750" indent="-285750" defTabSz="9144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SAP Business Network Project Scope </a:t>
            </a:r>
          </a:p>
          <a:p>
            <a:pPr marL="285750" indent="-285750" defTabSz="9144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Advance/Down Payment and Other Incoterms Invoices (BTP Platform) </a:t>
            </a:r>
          </a:p>
          <a:p>
            <a:pPr marL="285750" indent="-285750" defTabSz="9144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72423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566CD-C1CB-74BB-2137-08B951B5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DB9BBF-4C33-7BF1-775F-23FC36216B1E}"/>
              </a:ext>
            </a:extLst>
          </p:cNvPr>
          <p:cNvGrpSpPr/>
          <p:nvPr/>
        </p:nvGrpSpPr>
        <p:grpSpPr>
          <a:xfrm>
            <a:off x="8171158" y="1661144"/>
            <a:ext cx="3328418" cy="3054789"/>
            <a:chOff x="0" y="0"/>
            <a:chExt cx="14010929" cy="4323238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05892C33-57C9-D81D-EDBD-91C69844D66F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74EB2F9A-A3AB-7E8F-CFD1-69C4183BCE7D}"/>
              </a:ext>
            </a:extLst>
          </p:cNvPr>
          <p:cNvSpPr txBox="1">
            <a:spLocks/>
          </p:cNvSpPr>
          <p:nvPr/>
        </p:nvSpPr>
        <p:spPr>
          <a:xfrm>
            <a:off x="1765402" y="1037773"/>
            <a:ext cx="6895999" cy="349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View Purchase Orders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DC876-C115-28F5-8F60-11B3D14696EC}"/>
              </a:ext>
            </a:extLst>
          </p:cNvPr>
          <p:cNvSpPr txBox="1"/>
          <p:nvPr/>
        </p:nvSpPr>
        <p:spPr>
          <a:xfrm>
            <a:off x="8171158" y="1865227"/>
            <a:ext cx="3328418" cy="2646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Log in to your Ariba Account.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Click on URL to access the Advance payment portal.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Supplier will be navigated to the Advance payment application.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Supplier can see the POs applicable for Advance payment or Other Incoterm Invoices.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A612A-EE9F-D697-A5CA-083BB1A2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70" y="1671397"/>
            <a:ext cx="7815590" cy="3692052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DCBADD4-39C7-6257-E260-7025FBAF0BB7}"/>
              </a:ext>
            </a:extLst>
          </p:cNvPr>
          <p:cNvSpPr/>
          <p:nvPr/>
        </p:nvSpPr>
        <p:spPr>
          <a:xfrm>
            <a:off x="106173" y="1494551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539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311EB5-D970-90BB-D9C6-DAF6091C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E52267-3B00-19E6-63D6-50D4E428E111}"/>
              </a:ext>
            </a:extLst>
          </p:cNvPr>
          <p:cNvGrpSpPr/>
          <p:nvPr/>
        </p:nvGrpSpPr>
        <p:grpSpPr>
          <a:xfrm>
            <a:off x="8873066" y="1855643"/>
            <a:ext cx="3115733" cy="2530090"/>
            <a:chOff x="0" y="0"/>
            <a:chExt cx="14010929" cy="4323238"/>
          </a:xfrm>
        </p:grpSpPr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9EF10A6D-4930-918C-B041-B204924CE89D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B38BD032-A9EE-8AFD-D30B-30CFFBDCEE1B}"/>
              </a:ext>
            </a:extLst>
          </p:cNvPr>
          <p:cNvSpPr txBox="1">
            <a:spLocks/>
          </p:cNvSpPr>
          <p:nvPr/>
        </p:nvSpPr>
        <p:spPr>
          <a:xfrm>
            <a:off x="1765402" y="1037773"/>
            <a:ext cx="6895999" cy="349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Create Down/Advance Payment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98FB5-68CB-2B60-BE29-7657F6563F0B}"/>
              </a:ext>
            </a:extLst>
          </p:cNvPr>
          <p:cNvSpPr txBox="1"/>
          <p:nvPr/>
        </p:nvSpPr>
        <p:spPr>
          <a:xfrm>
            <a:off x="8782877" y="1925351"/>
            <a:ext cx="3328418" cy="23234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Click on the Purchase Order Number.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Click on Create Down Payment to create an Advance payment invoice.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222D60"/>
                </a:solidFill>
                <a:latin typeface="Aptos" panose="020B0004020202020204" pitchFamily="34" charset="0"/>
              </a:rPr>
              <a:t>Once created the Advance Payment or other Incoterm Invoice will be sent for Advanced Team Approvals.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556EF-A3F8-465D-14A3-7FA70C945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67" y="1855643"/>
            <a:ext cx="8291810" cy="3645472"/>
          </a:xfrm>
          <a:prstGeom prst="rect">
            <a:avLst/>
          </a:prstGeom>
          <a:ln>
            <a:solidFill>
              <a:srgbClr val="1E89C5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A90C668-C134-8A39-C0CF-08753CAAC3A1}"/>
              </a:ext>
            </a:extLst>
          </p:cNvPr>
          <p:cNvSpPr/>
          <p:nvPr/>
        </p:nvSpPr>
        <p:spPr>
          <a:xfrm>
            <a:off x="203201" y="1533730"/>
            <a:ext cx="629804" cy="6438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222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2D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480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A13EA-92F1-B856-E26F-CEB92F36E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78560BF-5DD8-143E-8808-ABBE4F8D53C6}"/>
              </a:ext>
            </a:extLst>
          </p:cNvPr>
          <p:cNvSpPr txBox="1">
            <a:spLocks/>
          </p:cNvSpPr>
          <p:nvPr/>
        </p:nvSpPr>
        <p:spPr>
          <a:xfrm>
            <a:off x="967912" y="3581401"/>
            <a:ext cx="10256176" cy="43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375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defRPr>
            </a:lvl1pPr>
          </a:lstStyle>
          <a:p>
            <a:pPr algn="ctr"/>
            <a:r>
              <a:rPr lang="en-US" dirty="0"/>
              <a:t>Additional Resources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6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DE6CB-3515-0015-DBDC-6F4FC62CA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DB8CE2E-40D2-845B-6302-D8E3015CEEC6}"/>
              </a:ext>
            </a:extLst>
          </p:cNvPr>
          <p:cNvSpPr txBox="1">
            <a:spLocks/>
          </p:cNvSpPr>
          <p:nvPr/>
        </p:nvSpPr>
        <p:spPr>
          <a:xfrm>
            <a:off x="-1301155" y="1024468"/>
            <a:ext cx="10256176" cy="43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375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defRPr>
            </a:lvl1pPr>
          </a:lstStyle>
          <a:p>
            <a:pPr algn="ctr"/>
            <a:r>
              <a:rPr lang="en-US" dirty="0"/>
              <a:t>Additional Resources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5D07C-F2A8-4A75-DB5E-588E6909BCB8}"/>
              </a:ext>
            </a:extLst>
          </p:cNvPr>
          <p:cNvSpPr txBox="1">
            <a:spLocks/>
          </p:cNvSpPr>
          <p:nvPr/>
        </p:nvSpPr>
        <p:spPr bwMode="black">
          <a:xfrm>
            <a:off x="503869" y="1552862"/>
            <a:ext cx="8753475" cy="3384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231" rtl="0" eaLnBrk="1" latinLnBrk="0" hangingPunct="1">
              <a:spcBef>
                <a:spcPct val="0"/>
              </a:spcBef>
              <a:buNone/>
              <a:defRPr sz="3199" b="0" kern="1200" baseline="0">
                <a:solidFill>
                  <a:schemeClr val="tx1"/>
                </a:solidFill>
                <a:latin typeface="72 Brand Medium" panose="020B06040306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Aptos"/>
                <a:ea typeface="+mj-ea"/>
                <a:cs typeface="+mj-cs"/>
              </a:rPr>
              <a:t>How to use and transact on SAP Business Network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0FBBAC-385E-181D-5A59-BD0170EF55CE}"/>
              </a:ext>
            </a:extLst>
          </p:cNvPr>
          <p:cNvSpPr txBox="1">
            <a:spLocks/>
          </p:cNvSpPr>
          <p:nvPr/>
        </p:nvSpPr>
        <p:spPr bwMode="black">
          <a:xfrm>
            <a:off x="6360821" y="2076449"/>
            <a:ext cx="5326613" cy="42470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49"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buSzTx/>
              <a:defRPr/>
            </a:pPr>
            <a:r>
              <a:rPr lang="en-US" sz="1800" b="1" u="sng" dirty="0">
                <a:solidFill>
                  <a:srgbClr val="000000"/>
                </a:solidFill>
                <a:latin typeface="Aptos"/>
                <a:cs typeface="Arial"/>
              </a:rPr>
              <a:t>Advanced Transactional Process</a:t>
            </a:r>
            <a:endParaRPr lang="en-US" sz="1800" b="1" u="sng" dirty="0">
              <a:solidFill>
                <a:srgbClr val="000000"/>
              </a:solidFill>
              <a:latin typeface="Aptos"/>
              <a:cs typeface="Arial"/>
              <a:hlinkClick r:id="rId4"/>
            </a:endParaRPr>
          </a:p>
          <a:p>
            <a:pPr defTabSz="1088449"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buSzTx/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5"/>
              </a:rPr>
              <a:t>Order Confirmation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Create an Order Confirmation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6"/>
              </a:rPr>
              <a:t>Advance Ship Notice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Create a Ship Notice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7"/>
              </a:rPr>
              <a:t>PO Invoice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Create an Invoice for a material order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8"/>
              </a:rPr>
              <a:t>Service Entry Sheet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Create a Service Entry Sheet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9"/>
              </a:rPr>
              <a:t>Service Invoice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Create an Invoice for a service order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B88029-F6CA-3273-B914-36451E1AFCF3}"/>
              </a:ext>
            </a:extLst>
          </p:cNvPr>
          <p:cNvSpPr txBox="1">
            <a:spLocks/>
          </p:cNvSpPr>
          <p:nvPr/>
        </p:nvSpPr>
        <p:spPr bwMode="black">
          <a:xfrm>
            <a:off x="503869" y="2076479"/>
            <a:ext cx="5326613" cy="42481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49"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buSzTx/>
              <a:defRPr/>
            </a:pPr>
            <a:r>
              <a:rPr lang="en-US" sz="1800" b="1" u="sng" dirty="0">
                <a:solidFill>
                  <a:srgbClr val="000000"/>
                </a:solidFill>
                <a:latin typeface="Aptos"/>
                <a:cs typeface="Arial"/>
              </a:rPr>
              <a:t>Account Overview and Administration</a:t>
            </a:r>
            <a:endParaRPr lang="en-US" sz="1800" b="1" u="sng" dirty="0">
              <a:solidFill>
                <a:srgbClr val="000000"/>
              </a:solidFill>
              <a:latin typeface="Aptos"/>
              <a:cs typeface="Arial"/>
              <a:hlinkClick r:id="rId4"/>
            </a:endParaRPr>
          </a:p>
          <a:p>
            <a:pPr defTabSz="1088449"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buSzTx/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4"/>
              </a:rPr>
              <a:t>Account Overview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Use and customize your account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10"/>
              </a:rPr>
              <a:t>User Creation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Create and administrate account users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11"/>
              </a:rPr>
              <a:t>Get Enterprise Account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Review why and how to upgrade your account</a:t>
            </a:r>
          </a:p>
          <a:p>
            <a:pPr defTabSz="1088449">
              <a:spcBef>
                <a:spcPts val="600"/>
              </a:spcBef>
              <a:spcAft>
                <a:spcPts val="1200"/>
              </a:spcAft>
              <a:buClr>
                <a:srgbClr val="008FD3"/>
              </a:buClr>
              <a:buSzTx/>
              <a:defRPr/>
            </a:pP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  <a:hlinkClick r:id="rId12"/>
              </a:rPr>
              <a:t>Help Center</a:t>
            </a:r>
            <a:r>
              <a:rPr lang="en-US" sz="18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– </a:t>
            </a:r>
            <a:b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ptos"/>
                <a:cs typeface="Arial"/>
              </a:rPr>
              <a:t>Utilize the Help Center</a:t>
            </a:r>
          </a:p>
        </p:txBody>
      </p:sp>
    </p:spTree>
    <p:extLst>
      <p:ext uri="{BB962C8B-B14F-4D97-AF65-F5344CB8AC3E}">
        <p14:creationId xmlns:p14="http://schemas.microsoft.com/office/powerpoint/2010/main" val="146427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AC642-0EAB-C674-6CA9-33203202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B10C06D6-F454-C78B-76E9-B7262B50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" r="13"/>
          <a:stretch/>
        </p:blipFill>
        <p:spPr>
          <a:xfrm>
            <a:off x="6658" y="893"/>
            <a:ext cx="4066941" cy="685621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F86806-E35E-84BB-0D1A-568420B98312}"/>
              </a:ext>
            </a:extLst>
          </p:cNvPr>
          <p:cNvSpPr txBox="1">
            <a:spLocks/>
          </p:cNvSpPr>
          <p:nvPr/>
        </p:nvSpPr>
        <p:spPr>
          <a:xfrm>
            <a:off x="4583505" y="1623145"/>
            <a:ext cx="7079421" cy="41516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25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5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0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6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00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26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51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76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01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/>
                <a:cs typeface="Arial"/>
              </a:rPr>
              <a:t>SAP Business Network Supplier mobile app helps suppliers take their business on-the-go. Regardless of the account type, suppliers can stay connected with their customers on their iPhone or Android devices.</a:t>
            </a:r>
          </a:p>
          <a:p>
            <a:r>
              <a:rPr lang="en-US" b="1" dirty="0">
                <a:solidFill>
                  <a:srgbClr val="008FD3"/>
                </a:solidFill>
                <a:latin typeface="Aptos"/>
                <a:cs typeface="Arial"/>
              </a:rPr>
              <a:t>Key mobile app features</a:t>
            </a:r>
          </a:p>
          <a:p>
            <a:pPr marL="285664" indent="-285664">
              <a:spcBef>
                <a:spcPts val="1200"/>
              </a:spcBef>
              <a:buClr>
                <a:srgbClr val="008FD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>
                <a:latin typeface="Aptos"/>
              </a:rPr>
              <a:t>Get real-time notifications</a:t>
            </a:r>
          </a:p>
          <a:p>
            <a:pPr marL="285664" indent="-285664">
              <a:spcBef>
                <a:spcPts val="1200"/>
              </a:spcBef>
              <a:buClr>
                <a:srgbClr val="008FD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>
                <a:latin typeface="Aptos"/>
              </a:rPr>
              <a:t>Create documents on-the-go</a:t>
            </a:r>
          </a:p>
          <a:p>
            <a:pPr marL="285664" indent="-285664">
              <a:spcBef>
                <a:spcPts val="1200"/>
              </a:spcBef>
              <a:buClr>
                <a:srgbClr val="008FD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>
                <a:latin typeface="Aptos"/>
              </a:rPr>
              <a:t>Find documents fast </a:t>
            </a:r>
          </a:p>
          <a:p>
            <a:pPr marL="285664" indent="-285664">
              <a:spcBef>
                <a:spcPts val="1200"/>
              </a:spcBef>
              <a:buClr>
                <a:srgbClr val="008FD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99" dirty="0">
                <a:latin typeface="Aptos"/>
              </a:rPr>
              <a:t>Improve invoice visibility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B67C1A62-4307-98FB-BDBA-81F3C920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63" y="967312"/>
            <a:ext cx="3899507" cy="492315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Supplier Mobile App</a:t>
            </a:r>
          </a:p>
        </p:txBody>
      </p: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id="{C6496D65-35C8-20F1-2F2F-152D910B1F6E}"/>
              </a:ext>
            </a:extLst>
          </p:cNvPr>
          <p:cNvSpPr/>
          <p:nvPr/>
        </p:nvSpPr>
        <p:spPr bwMode="gray">
          <a:xfrm>
            <a:off x="4583505" y="5938351"/>
            <a:ext cx="2069999" cy="396605"/>
          </a:xfrm>
          <a:prstGeom prst="rect">
            <a:avLst/>
          </a:prstGeom>
          <a:solidFill>
            <a:srgbClr val="666666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solidFill>
                  <a:schemeClr val="bg1"/>
                </a:solidFill>
                <a:latin typeface="Aptos"/>
                <a:ea typeface="Arial Unicode MS"/>
              </a:rPr>
              <a:t>LEARN MORE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5A8958-85AC-0531-307F-166B4AE17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2364" y="2842274"/>
            <a:ext cx="1439625" cy="1439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1A705D-F232-C6D5-076D-66BDED815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2364" y="4639121"/>
            <a:ext cx="1439625" cy="1439625"/>
          </a:xfrm>
          <a:prstGeom prst="rect">
            <a:avLst/>
          </a:prstGeom>
        </p:spPr>
      </p:pic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9788AE20-2C09-8B1E-DACC-1858C50BFF76}"/>
              </a:ext>
            </a:extLst>
          </p:cNvPr>
          <p:cNvSpPr/>
          <p:nvPr/>
        </p:nvSpPr>
        <p:spPr bwMode="gray">
          <a:xfrm>
            <a:off x="10308565" y="2538360"/>
            <a:ext cx="1365151" cy="351037"/>
          </a:xfrm>
          <a:prstGeom prst="round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s-CL" sz="1400" kern="0" dirty="0">
                <a:latin typeface="Aptos"/>
                <a:ea typeface="Arial Unicode MS" pitchFamily="34" charset="-128"/>
                <a:cs typeface="Calibri" panose="020F0502020204030204" pitchFamily="34" charset="0"/>
              </a:rPr>
              <a:t>App Store</a:t>
            </a:r>
          </a:p>
        </p:txBody>
      </p:sp>
      <p:sp>
        <p:nvSpPr>
          <p:cNvPr id="23" name="Rectangle: Rounded Corners 38">
            <a:extLst>
              <a:ext uri="{FF2B5EF4-FFF2-40B4-BE49-F238E27FC236}">
                <a16:creationId xmlns:a16="http://schemas.microsoft.com/office/drawing/2014/main" id="{7450E8A1-C556-5823-6D68-9B40D480B762}"/>
              </a:ext>
            </a:extLst>
          </p:cNvPr>
          <p:cNvSpPr/>
          <p:nvPr/>
        </p:nvSpPr>
        <p:spPr bwMode="gray">
          <a:xfrm>
            <a:off x="10308565" y="4330617"/>
            <a:ext cx="1365151" cy="351037"/>
          </a:xfrm>
          <a:prstGeom prst="round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s-CL" sz="1400" kern="0" dirty="0">
                <a:latin typeface="Aptos"/>
                <a:ea typeface="Arial Unicode MS" pitchFamily="34" charset="-128"/>
                <a:cs typeface="Calibri" panose="020F0502020204030204" pitchFamily="34" charset="0"/>
              </a:rPr>
              <a:t>Google Play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0B967-9916-E98C-839A-9F4371B31EDB}"/>
              </a:ext>
            </a:extLst>
          </p:cNvPr>
          <p:cNvSpPr txBox="1"/>
          <p:nvPr/>
        </p:nvSpPr>
        <p:spPr>
          <a:xfrm>
            <a:off x="4583505" y="4933323"/>
            <a:ext cx="5550624" cy="84151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799" dirty="0">
                <a:latin typeface="Aptos"/>
                <a:cs typeface="Arial"/>
              </a:rPr>
              <a:t>With quick and easy biometric login and availability in over 24 languages, the mobile app is the best way to be more responsive and better</a:t>
            </a:r>
            <a:r>
              <a:rPr lang="en-US" sz="1999" dirty="0">
                <a:latin typeface="Aptos"/>
                <a:cs typeface="Arial"/>
              </a:rPr>
              <a:t> informed.</a:t>
            </a:r>
            <a:endParaRPr lang="en-GB" sz="1999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72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56FF3-4C4C-2EB3-739F-5181D1B2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189894-EEDD-F660-D131-1D2175160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533" y="2774552"/>
            <a:ext cx="5544608" cy="1572931"/>
          </a:xfrm>
        </p:spPr>
        <p:txBody>
          <a:bodyPr wrap="square">
            <a:spAutoFit/>
          </a:bodyPr>
          <a:lstStyle/>
          <a:p>
            <a:pPr defTabSz="914250" rtl="1">
              <a:lnSpc>
                <a:spcPct val="115000"/>
              </a:lnSpc>
            </a:pPr>
            <a:r>
              <a:rPr lang="en-US" sz="8800" b="1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72" panose="020B0503030000000003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91036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F74FB-6019-9EAD-0F76-AC006D90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47CE3-6B93-D35A-DE3D-7EEE2E37FCF6}"/>
              </a:ext>
            </a:extLst>
          </p:cNvPr>
          <p:cNvSpPr txBox="1"/>
          <p:nvPr/>
        </p:nvSpPr>
        <p:spPr>
          <a:xfrm>
            <a:off x="1468967" y="3227402"/>
            <a:ext cx="9469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 Ariba Commerce Automation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03240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A5F55-6FE0-4F5E-F651-0BCE7CD2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A66150-F66A-B25D-D0BD-1CEEE1AE912C}"/>
              </a:ext>
            </a:extLst>
          </p:cNvPr>
          <p:cNvGrpSpPr/>
          <p:nvPr/>
        </p:nvGrpSpPr>
        <p:grpSpPr>
          <a:xfrm>
            <a:off x="7805771" y="2087187"/>
            <a:ext cx="4069842" cy="445834"/>
            <a:chOff x="0" y="0"/>
            <a:chExt cx="8139684" cy="891667"/>
          </a:xfrm>
          <a:solidFill>
            <a:srgbClr val="F3F3F3"/>
          </a:solidFill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C2B527F-9F81-06C9-0E9F-9C6346464A0B}"/>
                </a:ext>
              </a:extLst>
            </p:cNvPr>
            <p:cNvSpPr/>
            <p:nvPr/>
          </p:nvSpPr>
          <p:spPr>
            <a:xfrm>
              <a:off x="0" y="0"/>
              <a:ext cx="8139684" cy="891667"/>
            </a:xfrm>
            <a:custGeom>
              <a:avLst/>
              <a:gdLst/>
              <a:ahLst/>
              <a:cxnLst/>
              <a:rect l="l" t="t" r="r" b="b"/>
              <a:pathLst>
                <a:path w="8139684" h="891667">
                  <a:moveTo>
                    <a:pt x="0" y="0"/>
                  </a:moveTo>
                  <a:lnTo>
                    <a:pt x="8139684" y="0"/>
                  </a:lnTo>
                  <a:lnTo>
                    <a:pt x="8139684" y="891667"/>
                  </a:lnTo>
                  <a:lnTo>
                    <a:pt x="0" y="891667"/>
                  </a:lnTo>
                  <a:close/>
                </a:path>
              </a:pathLst>
            </a:custGeom>
            <a:grp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86F39-3143-A3ED-F2AA-B0EC228651A4}"/>
              </a:ext>
            </a:extLst>
          </p:cNvPr>
          <p:cNvGrpSpPr/>
          <p:nvPr/>
        </p:nvGrpSpPr>
        <p:grpSpPr>
          <a:xfrm>
            <a:off x="7792459" y="2642983"/>
            <a:ext cx="4083177" cy="445834"/>
            <a:chOff x="0" y="0"/>
            <a:chExt cx="8166354" cy="891667"/>
          </a:xfrm>
          <a:solidFill>
            <a:srgbClr val="F3F3F3"/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4EE63D0B-8968-4CCC-3B5E-40BD2B3209DF}"/>
                </a:ext>
              </a:extLst>
            </p:cNvPr>
            <p:cNvSpPr/>
            <p:nvPr/>
          </p:nvSpPr>
          <p:spPr>
            <a:xfrm>
              <a:off x="0" y="0"/>
              <a:ext cx="8166354" cy="891667"/>
            </a:xfrm>
            <a:custGeom>
              <a:avLst/>
              <a:gdLst/>
              <a:ahLst/>
              <a:cxnLst/>
              <a:rect l="l" t="t" r="r" b="b"/>
              <a:pathLst>
                <a:path w="8166354" h="891667">
                  <a:moveTo>
                    <a:pt x="0" y="0"/>
                  </a:moveTo>
                  <a:lnTo>
                    <a:pt x="8166354" y="0"/>
                  </a:lnTo>
                  <a:lnTo>
                    <a:pt x="8166354" y="891667"/>
                  </a:lnTo>
                  <a:lnTo>
                    <a:pt x="0" y="891667"/>
                  </a:lnTo>
                  <a:close/>
                </a:path>
              </a:pathLst>
            </a:custGeom>
            <a:grp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96408-F554-0497-A73B-587C7BF83F92}"/>
              </a:ext>
            </a:extLst>
          </p:cNvPr>
          <p:cNvGrpSpPr/>
          <p:nvPr/>
        </p:nvGrpSpPr>
        <p:grpSpPr>
          <a:xfrm>
            <a:off x="7792459" y="3197855"/>
            <a:ext cx="4083177" cy="445834"/>
            <a:chOff x="0" y="0"/>
            <a:chExt cx="8166354" cy="891667"/>
          </a:xfrm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398301DC-96AB-3FFF-1C0A-2DC63EB40196}"/>
                </a:ext>
              </a:extLst>
            </p:cNvPr>
            <p:cNvSpPr/>
            <p:nvPr/>
          </p:nvSpPr>
          <p:spPr>
            <a:xfrm>
              <a:off x="0" y="0"/>
              <a:ext cx="8166354" cy="891667"/>
            </a:xfrm>
            <a:custGeom>
              <a:avLst/>
              <a:gdLst/>
              <a:ahLst/>
              <a:cxnLst/>
              <a:rect l="l" t="t" r="r" b="b"/>
              <a:pathLst>
                <a:path w="8166354" h="891667">
                  <a:moveTo>
                    <a:pt x="0" y="0"/>
                  </a:moveTo>
                  <a:lnTo>
                    <a:pt x="8166354" y="0"/>
                  </a:lnTo>
                  <a:lnTo>
                    <a:pt x="8166354" y="891667"/>
                  </a:lnTo>
                  <a:lnTo>
                    <a:pt x="0" y="891667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94BEC7-2418-4206-E511-49A2059649FF}"/>
              </a:ext>
            </a:extLst>
          </p:cNvPr>
          <p:cNvGrpSpPr/>
          <p:nvPr/>
        </p:nvGrpSpPr>
        <p:grpSpPr>
          <a:xfrm>
            <a:off x="7598683" y="2099442"/>
            <a:ext cx="387554" cy="418932"/>
            <a:chOff x="0" y="-9525"/>
            <a:chExt cx="775106" cy="837863"/>
          </a:xfrm>
        </p:grpSpPr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2F16B810-FC2D-F268-91EB-DAC5D68C53AB}"/>
                </a:ext>
              </a:extLst>
            </p:cNvPr>
            <p:cNvSpPr/>
            <p:nvPr/>
          </p:nvSpPr>
          <p:spPr>
            <a:xfrm>
              <a:off x="0" y="0"/>
              <a:ext cx="775081" cy="828285"/>
            </a:xfrm>
            <a:custGeom>
              <a:avLst/>
              <a:gdLst/>
              <a:ahLst/>
              <a:cxnLst/>
              <a:rect l="l" t="t" r="r" b="b"/>
              <a:pathLst>
                <a:path w="775081" h="828285">
                  <a:moveTo>
                    <a:pt x="387604" y="0"/>
                  </a:moveTo>
                  <a:cubicBezTo>
                    <a:pt x="173482" y="0"/>
                    <a:pt x="0" y="185454"/>
                    <a:pt x="0" y="414206"/>
                  </a:cubicBezTo>
                  <a:cubicBezTo>
                    <a:pt x="0" y="642958"/>
                    <a:pt x="173482" y="828285"/>
                    <a:pt x="387604" y="828285"/>
                  </a:cubicBezTo>
                  <a:cubicBezTo>
                    <a:pt x="601726" y="828285"/>
                    <a:pt x="775081" y="642958"/>
                    <a:pt x="775081" y="414206"/>
                  </a:cubicBezTo>
                  <a:cubicBezTo>
                    <a:pt x="775081" y="185454"/>
                    <a:pt x="601599" y="0"/>
                    <a:pt x="387604" y="0"/>
                  </a:cubicBezTo>
                  <a:close/>
                </a:path>
              </a:pathLst>
            </a:custGeom>
            <a:solidFill>
              <a:srgbClr val="32569E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TextBox 18">
              <a:extLst>
                <a:ext uri="{FF2B5EF4-FFF2-40B4-BE49-F238E27FC236}">
                  <a16:creationId xmlns:a16="http://schemas.microsoft.com/office/drawing/2014/main" id="{957AE3BA-A048-BF21-E9FB-34AD6A751539}"/>
                </a:ext>
              </a:extLst>
            </p:cNvPr>
            <p:cNvSpPr txBox="1"/>
            <p:nvPr/>
          </p:nvSpPr>
          <p:spPr>
            <a:xfrm>
              <a:off x="0" y="-9525"/>
              <a:ext cx="775106" cy="837863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30">
                <a:lnSpc>
                  <a:spcPts val="2160"/>
                </a:lnSpc>
              </a:pPr>
              <a:r>
                <a:rPr lang="en-US" spc="17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1B64D-5BEE-E96D-AC90-5AAA4088D330}"/>
              </a:ext>
            </a:extLst>
          </p:cNvPr>
          <p:cNvGrpSpPr/>
          <p:nvPr/>
        </p:nvGrpSpPr>
        <p:grpSpPr>
          <a:xfrm>
            <a:off x="7598683" y="2655238"/>
            <a:ext cx="387554" cy="418932"/>
            <a:chOff x="0" y="-9525"/>
            <a:chExt cx="775106" cy="837863"/>
          </a:xfrm>
        </p:grpSpPr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7C57114A-C43F-CFAC-D78D-5681F291A461}"/>
                </a:ext>
              </a:extLst>
            </p:cNvPr>
            <p:cNvSpPr/>
            <p:nvPr/>
          </p:nvSpPr>
          <p:spPr>
            <a:xfrm>
              <a:off x="0" y="0"/>
              <a:ext cx="775081" cy="828285"/>
            </a:xfrm>
            <a:custGeom>
              <a:avLst/>
              <a:gdLst/>
              <a:ahLst/>
              <a:cxnLst/>
              <a:rect l="l" t="t" r="r" b="b"/>
              <a:pathLst>
                <a:path w="775081" h="828285">
                  <a:moveTo>
                    <a:pt x="387604" y="0"/>
                  </a:moveTo>
                  <a:cubicBezTo>
                    <a:pt x="173482" y="0"/>
                    <a:pt x="0" y="185454"/>
                    <a:pt x="0" y="414206"/>
                  </a:cubicBezTo>
                  <a:cubicBezTo>
                    <a:pt x="0" y="642958"/>
                    <a:pt x="173482" y="828285"/>
                    <a:pt x="387604" y="828285"/>
                  </a:cubicBezTo>
                  <a:cubicBezTo>
                    <a:pt x="601726" y="828285"/>
                    <a:pt x="775081" y="642958"/>
                    <a:pt x="775081" y="414206"/>
                  </a:cubicBezTo>
                  <a:cubicBezTo>
                    <a:pt x="775081" y="185454"/>
                    <a:pt x="601599" y="0"/>
                    <a:pt x="387604" y="0"/>
                  </a:cubicBezTo>
                  <a:close/>
                </a:path>
              </a:pathLst>
            </a:custGeom>
            <a:solidFill>
              <a:srgbClr val="32569E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TextBox 21">
              <a:extLst>
                <a:ext uri="{FF2B5EF4-FFF2-40B4-BE49-F238E27FC236}">
                  <a16:creationId xmlns:a16="http://schemas.microsoft.com/office/drawing/2014/main" id="{7ACC89D5-22B2-482C-C21B-1F65D9C9F7CA}"/>
                </a:ext>
              </a:extLst>
            </p:cNvPr>
            <p:cNvSpPr txBox="1"/>
            <p:nvPr/>
          </p:nvSpPr>
          <p:spPr>
            <a:xfrm>
              <a:off x="0" y="-9525"/>
              <a:ext cx="775106" cy="837863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30">
                <a:lnSpc>
                  <a:spcPts val="2160"/>
                </a:lnSpc>
              </a:pPr>
              <a:r>
                <a:rPr lang="en-US" spc="17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9FA7C3-A72E-ABB8-8642-1D619D378C98}"/>
              </a:ext>
            </a:extLst>
          </p:cNvPr>
          <p:cNvGrpSpPr/>
          <p:nvPr/>
        </p:nvGrpSpPr>
        <p:grpSpPr>
          <a:xfrm>
            <a:off x="7598683" y="3210111"/>
            <a:ext cx="387554" cy="416587"/>
            <a:chOff x="0" y="-9525"/>
            <a:chExt cx="775106" cy="833173"/>
          </a:xfrm>
        </p:grpSpPr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8A75CDDE-B831-3B41-B679-F7E31E916ADB}"/>
                </a:ext>
              </a:extLst>
            </p:cNvPr>
            <p:cNvSpPr/>
            <p:nvPr/>
          </p:nvSpPr>
          <p:spPr>
            <a:xfrm>
              <a:off x="0" y="0"/>
              <a:ext cx="775081" cy="823595"/>
            </a:xfrm>
            <a:custGeom>
              <a:avLst/>
              <a:gdLst/>
              <a:ahLst/>
              <a:cxnLst/>
              <a:rect l="l" t="t" r="r" b="b"/>
              <a:pathLst>
                <a:path w="775081" h="823595">
                  <a:moveTo>
                    <a:pt x="387604" y="0"/>
                  </a:moveTo>
                  <a:cubicBezTo>
                    <a:pt x="173482" y="0"/>
                    <a:pt x="0" y="184404"/>
                    <a:pt x="0" y="411861"/>
                  </a:cubicBezTo>
                  <a:cubicBezTo>
                    <a:pt x="0" y="639318"/>
                    <a:pt x="173482" y="823595"/>
                    <a:pt x="387604" y="823595"/>
                  </a:cubicBezTo>
                  <a:cubicBezTo>
                    <a:pt x="601726" y="823595"/>
                    <a:pt x="775081" y="639318"/>
                    <a:pt x="775081" y="411861"/>
                  </a:cubicBezTo>
                  <a:cubicBezTo>
                    <a:pt x="775081" y="184404"/>
                    <a:pt x="601599" y="0"/>
                    <a:pt x="387604" y="0"/>
                  </a:cubicBezTo>
                  <a:close/>
                </a:path>
              </a:pathLst>
            </a:custGeom>
            <a:solidFill>
              <a:srgbClr val="32569E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CA8EB594-2CF6-206C-AD3F-77745D14ABA4}"/>
                </a:ext>
              </a:extLst>
            </p:cNvPr>
            <p:cNvSpPr txBox="1"/>
            <p:nvPr/>
          </p:nvSpPr>
          <p:spPr>
            <a:xfrm>
              <a:off x="0" y="-9525"/>
              <a:ext cx="775106" cy="833173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30">
                <a:lnSpc>
                  <a:spcPts val="2160"/>
                </a:lnSpc>
              </a:pPr>
              <a:r>
                <a:rPr lang="en-US" spc="17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C58D37-D3F2-970E-5243-865B39019515}"/>
              </a:ext>
            </a:extLst>
          </p:cNvPr>
          <p:cNvGrpSpPr/>
          <p:nvPr/>
        </p:nvGrpSpPr>
        <p:grpSpPr>
          <a:xfrm>
            <a:off x="7593819" y="1578102"/>
            <a:ext cx="4069842" cy="389846"/>
            <a:chOff x="0" y="-66675"/>
            <a:chExt cx="3756284" cy="779691"/>
          </a:xfrm>
        </p:grpSpPr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93DCA8CB-73DD-4200-F6ED-6DCF33F25639}"/>
                </a:ext>
              </a:extLst>
            </p:cNvPr>
            <p:cNvSpPr/>
            <p:nvPr/>
          </p:nvSpPr>
          <p:spPr>
            <a:xfrm>
              <a:off x="0" y="0"/>
              <a:ext cx="3756284" cy="713016"/>
            </a:xfrm>
            <a:custGeom>
              <a:avLst/>
              <a:gdLst/>
              <a:ahLst/>
              <a:cxnLst/>
              <a:rect l="l" t="t" r="r" b="b"/>
              <a:pathLst>
                <a:path w="3756284" h="713016">
                  <a:moveTo>
                    <a:pt x="0" y="0"/>
                  </a:moveTo>
                  <a:lnTo>
                    <a:pt x="3756284" y="0"/>
                  </a:lnTo>
                  <a:lnTo>
                    <a:pt x="3756284" y="713016"/>
                  </a:lnTo>
                  <a:lnTo>
                    <a:pt x="0" y="7130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035B87F2-E4D1-C275-A472-E45364EEE721}"/>
                </a:ext>
              </a:extLst>
            </p:cNvPr>
            <p:cNvSpPr txBox="1"/>
            <p:nvPr/>
          </p:nvSpPr>
          <p:spPr>
            <a:xfrm>
              <a:off x="0" y="-66675"/>
              <a:ext cx="3756284" cy="779691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 kern="0" dirty="0">
                  <a:solidFill>
                    <a:srgbClr val="008FD3"/>
                  </a:solidFill>
                  <a:latin typeface="Aptos" panose="020B0004020202020204" pitchFamily="34" charset="0"/>
                  <a:ea typeface="Arial Unicode MS"/>
                  <a:cs typeface="Arial"/>
                </a:rPr>
                <a:t>Goals: Why this Change Occurring?</a:t>
              </a:r>
              <a:endParaRPr lang="en-US" sz="1800" b="1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7971AC-A70B-29A1-6B16-278195EE9B9C}"/>
              </a:ext>
            </a:extLst>
          </p:cNvPr>
          <p:cNvGrpSpPr/>
          <p:nvPr/>
        </p:nvGrpSpPr>
        <p:grpSpPr>
          <a:xfrm>
            <a:off x="321227" y="2048764"/>
            <a:ext cx="7005465" cy="2161619"/>
            <a:chOff x="0" y="0"/>
            <a:chExt cx="14010929" cy="4323238"/>
          </a:xfrm>
        </p:grpSpPr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DA5CB9-BE03-48A0-648B-6C0A913BB6FD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1F2839-68D8-3F81-EAFF-CCD2FAB88FFA}"/>
              </a:ext>
            </a:extLst>
          </p:cNvPr>
          <p:cNvGrpSpPr/>
          <p:nvPr/>
        </p:nvGrpSpPr>
        <p:grpSpPr>
          <a:xfrm>
            <a:off x="418034" y="2159702"/>
            <a:ext cx="6820043" cy="1156565"/>
            <a:chOff x="-16388" y="0"/>
            <a:chExt cx="13640088" cy="2313130"/>
          </a:xfrm>
        </p:grpSpPr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99EBEEC2-EBCD-C064-CACB-F5AB37248173}"/>
                </a:ext>
              </a:extLst>
            </p:cNvPr>
            <p:cNvSpPr/>
            <p:nvPr/>
          </p:nvSpPr>
          <p:spPr>
            <a:xfrm>
              <a:off x="0" y="0"/>
              <a:ext cx="13623700" cy="1898634"/>
            </a:xfrm>
            <a:custGeom>
              <a:avLst/>
              <a:gdLst/>
              <a:ahLst/>
              <a:cxnLst/>
              <a:rect l="l" t="t" r="r" b="b"/>
              <a:pathLst>
                <a:path w="13623700" h="1898634">
                  <a:moveTo>
                    <a:pt x="0" y="0"/>
                  </a:moveTo>
                  <a:lnTo>
                    <a:pt x="13623700" y="0"/>
                  </a:lnTo>
                  <a:lnTo>
                    <a:pt x="13623700" y="1898634"/>
                  </a:lnTo>
                  <a:lnTo>
                    <a:pt x="0" y="18986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245E7604-09EA-01B9-2AA7-1AA1CF996119}"/>
                </a:ext>
              </a:extLst>
            </p:cNvPr>
            <p:cNvSpPr txBox="1"/>
            <p:nvPr/>
          </p:nvSpPr>
          <p:spPr>
            <a:xfrm>
              <a:off x="-16388" y="338296"/>
              <a:ext cx="13623700" cy="1974834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30">
                <a:lnSpc>
                  <a:spcPct val="150000"/>
                </a:lnSpc>
              </a:pPr>
              <a:r>
                <a:rPr lang="en-US" sz="1400" dirty="0">
                  <a:solidFill>
                    <a:srgbClr val="182B4B"/>
                  </a:solidFill>
                  <a:latin typeface="Arial"/>
                  <a:ea typeface="Arial"/>
                  <a:cs typeface="Arial"/>
                  <a:sym typeface="Arial"/>
                </a:rPr>
                <a:t>As part of Advanced Petrochemical Company’s Digital Transformation Journey, a cloud-based platform </a:t>
              </a:r>
              <a:r>
                <a:rPr lang="en-US" sz="1400" b="1" dirty="0">
                  <a:solidFill>
                    <a:srgbClr val="182B4B"/>
                  </a:solidFill>
                  <a:latin typeface="Arial"/>
                  <a:ea typeface="Arial"/>
                  <a:cs typeface="Arial"/>
                  <a:sym typeface="Arial"/>
                </a:rPr>
                <a:t>(SAP Ariba Commerce Automation) </a:t>
              </a:r>
              <a:r>
                <a:rPr lang="en-US" sz="1400" dirty="0">
                  <a:solidFill>
                    <a:srgbClr val="182B4B"/>
                  </a:solidFill>
                  <a:latin typeface="Arial"/>
                  <a:ea typeface="Arial"/>
                  <a:cs typeface="Arial"/>
                  <a:sym typeface="Arial"/>
                </a:rPr>
                <a:t>has been implemented to automate the entire procure-to-pay process, from requisitioning goods or services to paying suppliers.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BBC8DE-CEEE-E55B-0B8C-17D74020CECB}"/>
              </a:ext>
            </a:extLst>
          </p:cNvPr>
          <p:cNvGrpSpPr/>
          <p:nvPr/>
        </p:nvGrpSpPr>
        <p:grpSpPr>
          <a:xfrm>
            <a:off x="8060982" y="2091805"/>
            <a:ext cx="3737347" cy="730754"/>
            <a:chOff x="0" y="-57148"/>
            <a:chExt cx="7474694" cy="1461508"/>
          </a:xfrm>
        </p:grpSpPr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5D8954B-BFBD-AA4F-BAF0-D2CF05D89A08}"/>
                </a:ext>
              </a:extLst>
            </p:cNvPr>
            <p:cNvSpPr/>
            <p:nvPr/>
          </p:nvSpPr>
          <p:spPr>
            <a:xfrm>
              <a:off x="0" y="0"/>
              <a:ext cx="7474694" cy="1404360"/>
            </a:xfrm>
            <a:custGeom>
              <a:avLst/>
              <a:gdLst/>
              <a:ahLst/>
              <a:cxnLst/>
              <a:rect l="l" t="t" r="r" b="b"/>
              <a:pathLst>
                <a:path w="7474694" h="1404360">
                  <a:moveTo>
                    <a:pt x="0" y="0"/>
                  </a:moveTo>
                  <a:lnTo>
                    <a:pt x="7474694" y="0"/>
                  </a:lnTo>
                  <a:lnTo>
                    <a:pt x="7474694" y="1404360"/>
                  </a:lnTo>
                  <a:lnTo>
                    <a:pt x="0" y="14043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TextBox 35">
              <a:extLst>
                <a:ext uri="{FF2B5EF4-FFF2-40B4-BE49-F238E27FC236}">
                  <a16:creationId xmlns:a16="http://schemas.microsoft.com/office/drawing/2014/main" id="{11F6C754-DC64-3E55-03E8-01B3C39B9658}"/>
                </a:ext>
              </a:extLst>
            </p:cNvPr>
            <p:cNvSpPr txBox="1"/>
            <p:nvPr/>
          </p:nvSpPr>
          <p:spPr>
            <a:xfrm>
              <a:off x="0" y="-57148"/>
              <a:ext cx="7474694" cy="1126868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30">
                <a:lnSpc>
                  <a:spcPts val="1366"/>
                </a:lnSpc>
              </a:pPr>
              <a:r>
                <a:rPr lang="en-US" sz="1200" dirty="0">
                  <a:solidFill>
                    <a:srgbClr val="000000"/>
                  </a:solidFill>
                  <a:latin typeface="Aptos" panose="020B0004020202020204" pitchFamily="34" charset="0"/>
                </a:rPr>
                <a:t>Provide Real-Time Supplier Communication Channel.</a:t>
              </a:r>
            </a:p>
            <a:p>
              <a:pPr defTabSz="609630">
                <a:lnSpc>
                  <a:spcPts val="1366"/>
                </a:lnSpc>
              </a:pPr>
              <a:endParaRPr lang="en-US" sz="99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9B0854-6997-2FE3-D1DB-E8B068CAD20D}"/>
              </a:ext>
            </a:extLst>
          </p:cNvPr>
          <p:cNvGrpSpPr/>
          <p:nvPr/>
        </p:nvGrpSpPr>
        <p:grpSpPr>
          <a:xfrm>
            <a:off x="8048155" y="2649096"/>
            <a:ext cx="3929935" cy="658795"/>
            <a:chOff x="0" y="-57150"/>
            <a:chExt cx="7859870" cy="131759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8DD5194-BFD8-0521-D4C6-1AC42DA7185D}"/>
                </a:ext>
              </a:extLst>
            </p:cNvPr>
            <p:cNvSpPr/>
            <p:nvPr/>
          </p:nvSpPr>
          <p:spPr>
            <a:xfrm>
              <a:off x="0" y="0"/>
              <a:ext cx="7859870" cy="1045288"/>
            </a:xfrm>
            <a:custGeom>
              <a:avLst/>
              <a:gdLst/>
              <a:ahLst/>
              <a:cxnLst/>
              <a:rect l="l" t="t" r="r" b="b"/>
              <a:pathLst>
                <a:path w="7859870" h="1045288">
                  <a:moveTo>
                    <a:pt x="0" y="0"/>
                  </a:moveTo>
                  <a:lnTo>
                    <a:pt x="7859870" y="0"/>
                  </a:lnTo>
                  <a:lnTo>
                    <a:pt x="7859870" y="1045288"/>
                  </a:lnTo>
                  <a:lnTo>
                    <a:pt x="0" y="10452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4E08BF-477E-DFA1-9E0A-17B643BDC6E9}"/>
                </a:ext>
              </a:extLst>
            </p:cNvPr>
            <p:cNvSpPr txBox="1"/>
            <p:nvPr/>
          </p:nvSpPr>
          <p:spPr>
            <a:xfrm>
              <a:off x="0" y="-57150"/>
              <a:ext cx="7859870" cy="1317590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651" lvl="1" indent="-179651" defTabSz="1088231">
                <a:spcAft>
                  <a:spcPts val="750"/>
                </a:spcAft>
                <a:buSzPct val="80000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ptos" panose="020B0004020202020204" pitchFamily="34" charset="0"/>
                </a:rPr>
                <a:t>Submitting Documents/Invoices Securely.</a:t>
              </a:r>
            </a:p>
            <a:p>
              <a:pPr defTabSz="609630">
                <a:lnSpc>
                  <a:spcPts val="1366"/>
                </a:lnSpc>
              </a:pPr>
              <a:endParaRPr lang="en-US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60CD27-902E-787E-8712-6AE0EC9D5BBE}"/>
              </a:ext>
            </a:extLst>
          </p:cNvPr>
          <p:cNvGrpSpPr/>
          <p:nvPr/>
        </p:nvGrpSpPr>
        <p:grpSpPr>
          <a:xfrm>
            <a:off x="8047269" y="3218774"/>
            <a:ext cx="3764774" cy="383369"/>
            <a:chOff x="0" y="-57150"/>
            <a:chExt cx="7529548" cy="766738"/>
          </a:xfrm>
        </p:grpSpPr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F0294B93-BFB8-3EC9-0D75-537CF74D40CB}"/>
                </a:ext>
              </a:extLst>
            </p:cNvPr>
            <p:cNvSpPr/>
            <p:nvPr/>
          </p:nvSpPr>
          <p:spPr>
            <a:xfrm>
              <a:off x="0" y="0"/>
              <a:ext cx="7529548" cy="709588"/>
            </a:xfrm>
            <a:custGeom>
              <a:avLst/>
              <a:gdLst/>
              <a:ahLst/>
              <a:cxnLst/>
              <a:rect l="l" t="t" r="r" b="b"/>
              <a:pathLst>
                <a:path w="7529548" h="709588">
                  <a:moveTo>
                    <a:pt x="0" y="0"/>
                  </a:moveTo>
                  <a:lnTo>
                    <a:pt x="7529548" y="0"/>
                  </a:lnTo>
                  <a:lnTo>
                    <a:pt x="7529548" y="709588"/>
                  </a:lnTo>
                  <a:lnTo>
                    <a:pt x="0" y="709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AA24106F-1147-D6D2-19B1-933A5919FF87}"/>
                </a:ext>
              </a:extLst>
            </p:cNvPr>
            <p:cNvSpPr txBox="1"/>
            <p:nvPr/>
          </p:nvSpPr>
          <p:spPr>
            <a:xfrm>
              <a:off x="0" y="-57150"/>
              <a:ext cx="7529548" cy="766738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651" lvl="1" indent="-179651" defTabSz="1088231">
                <a:spcAft>
                  <a:spcPts val="750"/>
                </a:spcAft>
                <a:buSzPct val="80000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ptos" panose="020B0004020202020204" pitchFamily="34" charset="0"/>
                </a:rPr>
                <a:t>Real-Time Transactions Updates.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F0E3B4-D066-09B5-D35F-E4E861509700}"/>
              </a:ext>
            </a:extLst>
          </p:cNvPr>
          <p:cNvGrpSpPr/>
          <p:nvPr/>
        </p:nvGrpSpPr>
        <p:grpSpPr>
          <a:xfrm>
            <a:off x="321227" y="1552461"/>
            <a:ext cx="6094206" cy="389846"/>
            <a:chOff x="0" y="-66675"/>
            <a:chExt cx="12188412" cy="779691"/>
          </a:xfrm>
        </p:grpSpPr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CBE09491-948E-C28A-BF1A-EA6DADA05DCD}"/>
                </a:ext>
              </a:extLst>
            </p:cNvPr>
            <p:cNvSpPr/>
            <p:nvPr/>
          </p:nvSpPr>
          <p:spPr>
            <a:xfrm>
              <a:off x="0" y="0"/>
              <a:ext cx="12188412" cy="713016"/>
            </a:xfrm>
            <a:custGeom>
              <a:avLst/>
              <a:gdLst/>
              <a:ahLst/>
              <a:cxnLst/>
              <a:rect l="l" t="t" r="r" b="b"/>
              <a:pathLst>
                <a:path w="12188412" h="713016">
                  <a:moveTo>
                    <a:pt x="0" y="0"/>
                  </a:moveTo>
                  <a:lnTo>
                    <a:pt x="12188412" y="0"/>
                  </a:lnTo>
                  <a:lnTo>
                    <a:pt x="12188412" y="713016"/>
                  </a:lnTo>
                  <a:lnTo>
                    <a:pt x="0" y="7130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TextBox 103">
              <a:extLst>
                <a:ext uri="{FF2B5EF4-FFF2-40B4-BE49-F238E27FC236}">
                  <a16:creationId xmlns:a16="http://schemas.microsoft.com/office/drawing/2014/main" id="{966ABD79-109F-5161-E254-4388A1BC7597}"/>
                </a:ext>
              </a:extLst>
            </p:cNvPr>
            <p:cNvSpPr txBox="1"/>
            <p:nvPr/>
          </p:nvSpPr>
          <p:spPr>
            <a:xfrm>
              <a:off x="0" y="-66675"/>
              <a:ext cx="12188412" cy="779691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30">
                <a:lnSpc>
                  <a:spcPts val="2211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8FD3"/>
                  </a:solidFill>
                  <a:latin typeface="Aptos" panose="020B0004020202020204" pitchFamily="34" charset="0"/>
                  <a:cs typeface="Arial"/>
                  <a:sym typeface="Arial Bold"/>
                </a:rPr>
                <a:t>What is SAP Ariba Commerce Automation?</a:t>
              </a:r>
            </a:p>
          </p:txBody>
        </p:sp>
      </p:grpSp>
      <p:sp>
        <p:nvSpPr>
          <p:cNvPr id="32" name="Freeform 105">
            <a:extLst>
              <a:ext uri="{FF2B5EF4-FFF2-40B4-BE49-F238E27FC236}">
                <a16:creationId xmlns:a16="http://schemas.microsoft.com/office/drawing/2014/main" id="{2F2687AC-75B6-2234-03C8-DB4460A9B918}"/>
              </a:ext>
            </a:extLst>
          </p:cNvPr>
          <p:cNvSpPr/>
          <p:nvPr/>
        </p:nvSpPr>
        <p:spPr>
          <a:xfrm>
            <a:off x="1235117" y="3618076"/>
            <a:ext cx="3594417" cy="356508"/>
          </a:xfrm>
          <a:custGeom>
            <a:avLst/>
            <a:gdLst/>
            <a:ahLst/>
            <a:cxnLst/>
            <a:rect l="l" t="t" r="r" b="b"/>
            <a:pathLst>
              <a:path w="7188834" h="713016">
                <a:moveTo>
                  <a:pt x="0" y="0"/>
                </a:moveTo>
                <a:lnTo>
                  <a:pt x="7188834" y="0"/>
                </a:lnTo>
                <a:lnTo>
                  <a:pt x="7188834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159DD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819BAF-4E20-4673-3531-580AF60B0E4A}"/>
              </a:ext>
            </a:extLst>
          </p:cNvPr>
          <p:cNvGrpSpPr/>
          <p:nvPr/>
        </p:nvGrpSpPr>
        <p:grpSpPr>
          <a:xfrm>
            <a:off x="7787596" y="3751667"/>
            <a:ext cx="4083177" cy="445834"/>
            <a:chOff x="0" y="0"/>
            <a:chExt cx="8166354" cy="891667"/>
          </a:xfrm>
        </p:grpSpPr>
        <p:sp>
          <p:nvSpPr>
            <p:cNvPr id="31" name="Freeform 115">
              <a:extLst>
                <a:ext uri="{FF2B5EF4-FFF2-40B4-BE49-F238E27FC236}">
                  <a16:creationId xmlns:a16="http://schemas.microsoft.com/office/drawing/2014/main" id="{3DD46C00-702C-1CD4-84F1-729BDD08FFA9}"/>
                </a:ext>
              </a:extLst>
            </p:cNvPr>
            <p:cNvSpPr/>
            <p:nvPr/>
          </p:nvSpPr>
          <p:spPr>
            <a:xfrm>
              <a:off x="0" y="0"/>
              <a:ext cx="8166354" cy="891667"/>
            </a:xfrm>
            <a:custGeom>
              <a:avLst/>
              <a:gdLst/>
              <a:ahLst/>
              <a:cxnLst/>
              <a:rect l="l" t="t" r="r" b="b"/>
              <a:pathLst>
                <a:path w="8166354" h="891667">
                  <a:moveTo>
                    <a:pt x="0" y="0"/>
                  </a:moveTo>
                  <a:lnTo>
                    <a:pt x="8166354" y="0"/>
                  </a:lnTo>
                  <a:lnTo>
                    <a:pt x="8166354" y="891667"/>
                  </a:lnTo>
                  <a:lnTo>
                    <a:pt x="0" y="891667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A52ABE-12A5-A287-D26D-061F5FE49733}"/>
              </a:ext>
            </a:extLst>
          </p:cNvPr>
          <p:cNvGrpSpPr/>
          <p:nvPr/>
        </p:nvGrpSpPr>
        <p:grpSpPr>
          <a:xfrm>
            <a:off x="7593819" y="3763924"/>
            <a:ext cx="387554" cy="418894"/>
            <a:chOff x="0" y="-9525"/>
            <a:chExt cx="775106" cy="837790"/>
          </a:xfrm>
        </p:grpSpPr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F0891957-0EBB-DFC4-2C7C-7DC33FCD93D4}"/>
                </a:ext>
              </a:extLst>
            </p:cNvPr>
            <p:cNvSpPr/>
            <p:nvPr/>
          </p:nvSpPr>
          <p:spPr>
            <a:xfrm>
              <a:off x="0" y="0"/>
              <a:ext cx="775081" cy="828211"/>
            </a:xfrm>
            <a:custGeom>
              <a:avLst/>
              <a:gdLst/>
              <a:ahLst/>
              <a:cxnLst/>
              <a:rect l="l" t="t" r="r" b="b"/>
              <a:pathLst>
                <a:path w="775081" h="828211">
                  <a:moveTo>
                    <a:pt x="387604" y="0"/>
                  </a:moveTo>
                  <a:cubicBezTo>
                    <a:pt x="173482" y="0"/>
                    <a:pt x="0" y="185438"/>
                    <a:pt x="0" y="414169"/>
                  </a:cubicBezTo>
                  <a:cubicBezTo>
                    <a:pt x="0" y="642901"/>
                    <a:pt x="173482" y="828211"/>
                    <a:pt x="387604" y="828211"/>
                  </a:cubicBezTo>
                  <a:cubicBezTo>
                    <a:pt x="601726" y="828211"/>
                    <a:pt x="775081" y="642901"/>
                    <a:pt x="775081" y="414169"/>
                  </a:cubicBezTo>
                  <a:cubicBezTo>
                    <a:pt x="775081" y="185438"/>
                    <a:pt x="601599" y="0"/>
                    <a:pt x="387604" y="0"/>
                  </a:cubicBezTo>
                  <a:close/>
                </a:path>
              </a:pathLst>
            </a:custGeom>
            <a:solidFill>
              <a:srgbClr val="32569E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Box 118">
              <a:extLst>
                <a:ext uri="{FF2B5EF4-FFF2-40B4-BE49-F238E27FC236}">
                  <a16:creationId xmlns:a16="http://schemas.microsoft.com/office/drawing/2014/main" id="{F827B247-795B-5988-6F6B-63A8F562C016}"/>
                </a:ext>
              </a:extLst>
            </p:cNvPr>
            <p:cNvSpPr txBox="1"/>
            <p:nvPr/>
          </p:nvSpPr>
          <p:spPr>
            <a:xfrm>
              <a:off x="0" y="-9525"/>
              <a:ext cx="775106" cy="837790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30">
                <a:lnSpc>
                  <a:spcPts val="2160"/>
                </a:lnSpc>
              </a:pPr>
              <a:r>
                <a:rPr lang="en-US" spc="17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DD6F9C-21DF-EB8C-92D9-E65BC0CEAEC7}"/>
              </a:ext>
            </a:extLst>
          </p:cNvPr>
          <p:cNvGrpSpPr/>
          <p:nvPr/>
        </p:nvGrpSpPr>
        <p:grpSpPr>
          <a:xfrm>
            <a:off x="8042404" y="3759877"/>
            <a:ext cx="3828315" cy="553882"/>
            <a:chOff x="0" y="-57150"/>
            <a:chExt cx="7529548" cy="766738"/>
          </a:xfrm>
        </p:grpSpPr>
        <p:sp>
          <p:nvSpPr>
            <p:cNvPr id="27" name="Freeform 120">
              <a:extLst>
                <a:ext uri="{FF2B5EF4-FFF2-40B4-BE49-F238E27FC236}">
                  <a16:creationId xmlns:a16="http://schemas.microsoft.com/office/drawing/2014/main" id="{8B44E419-10A6-46F9-4D3E-38C509414F5B}"/>
                </a:ext>
              </a:extLst>
            </p:cNvPr>
            <p:cNvSpPr/>
            <p:nvPr/>
          </p:nvSpPr>
          <p:spPr>
            <a:xfrm>
              <a:off x="0" y="0"/>
              <a:ext cx="7529548" cy="709588"/>
            </a:xfrm>
            <a:custGeom>
              <a:avLst/>
              <a:gdLst/>
              <a:ahLst/>
              <a:cxnLst/>
              <a:rect l="l" t="t" r="r" b="b"/>
              <a:pathLst>
                <a:path w="7529548" h="709588">
                  <a:moveTo>
                    <a:pt x="0" y="0"/>
                  </a:moveTo>
                  <a:lnTo>
                    <a:pt x="7529548" y="0"/>
                  </a:lnTo>
                  <a:lnTo>
                    <a:pt x="7529548" y="709588"/>
                  </a:lnTo>
                  <a:lnTo>
                    <a:pt x="0" y="709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TextBox 121">
              <a:extLst>
                <a:ext uri="{FF2B5EF4-FFF2-40B4-BE49-F238E27FC236}">
                  <a16:creationId xmlns:a16="http://schemas.microsoft.com/office/drawing/2014/main" id="{89C9273C-C168-7324-FF57-9EB16E241330}"/>
                </a:ext>
              </a:extLst>
            </p:cNvPr>
            <p:cNvSpPr txBox="1"/>
            <p:nvPr/>
          </p:nvSpPr>
          <p:spPr>
            <a:xfrm>
              <a:off x="0" y="-57150"/>
              <a:ext cx="7529548" cy="573245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651" lvl="1" indent="-179651" defTabSz="1088231">
                <a:spcAft>
                  <a:spcPts val="750"/>
                </a:spcAft>
                <a:buSzPct val="80000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ptos" panose="020B0004020202020204" pitchFamily="34" charset="0"/>
                </a:rPr>
                <a:t>Faster Financial Transactions.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B714333-D561-9496-34D3-E9D76309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15" y="1455276"/>
            <a:ext cx="1272656" cy="4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D28206C-F3E3-1091-DB97-8CA58E349907}"/>
              </a:ext>
            </a:extLst>
          </p:cNvPr>
          <p:cNvSpPr txBox="1"/>
          <p:nvPr/>
        </p:nvSpPr>
        <p:spPr>
          <a:xfrm>
            <a:off x="321227" y="4364802"/>
            <a:ext cx="2717090" cy="275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>
              <a:lnSpc>
                <a:spcPts val="2211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 panose="020B0004020202020204" pitchFamily="34" charset="0"/>
                <a:cs typeface="Arial"/>
              </a:rPr>
              <a:t>Scope: What is Changing?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B67934-D5B8-0394-B923-1F4A2C19BC54}"/>
              </a:ext>
            </a:extLst>
          </p:cNvPr>
          <p:cNvGrpSpPr/>
          <p:nvPr/>
        </p:nvGrpSpPr>
        <p:grpSpPr>
          <a:xfrm>
            <a:off x="321227" y="4735502"/>
            <a:ext cx="7005465" cy="1822643"/>
            <a:chOff x="0" y="0"/>
            <a:chExt cx="14010929" cy="4323238"/>
          </a:xfrm>
        </p:grpSpPr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2CD59F1-20EE-4B7B-1F49-BCB26E94E960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9" name="Text Placeholder">
            <a:extLst>
              <a:ext uri="{FF2B5EF4-FFF2-40B4-BE49-F238E27FC236}">
                <a16:creationId xmlns:a16="http://schemas.microsoft.com/office/drawing/2014/main" id="{C8EF3FBB-9A45-DBAD-1F83-20E51F8BEE31}"/>
              </a:ext>
            </a:extLst>
          </p:cNvPr>
          <p:cNvSpPr txBox="1">
            <a:spLocks/>
          </p:cNvSpPr>
          <p:nvPr/>
        </p:nvSpPr>
        <p:spPr bwMode="gray">
          <a:xfrm>
            <a:off x="426227" y="4821071"/>
            <a:ext cx="6811849" cy="1478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200" dirty="0">
                <a:solidFill>
                  <a:srgbClr val="182B4B"/>
                </a:solidFill>
                <a:latin typeface="Arial"/>
                <a:cs typeface="Arial"/>
              </a:rPr>
              <a:t>Entire, procure-to-pay process will be automated from purchase order placement to suppliers' payment processing.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200" dirty="0">
                <a:solidFill>
                  <a:srgbClr val="182B4B"/>
                </a:solidFill>
                <a:latin typeface="Arial"/>
                <a:cs typeface="Arial"/>
              </a:rPr>
              <a:t>No emails, no manual POs, and easy to use systems with real time transaction updates and notifications.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200" dirty="0">
                <a:solidFill>
                  <a:srgbClr val="182B4B"/>
                </a:solidFill>
                <a:latin typeface="Arial"/>
                <a:cs typeface="Arial"/>
              </a:rPr>
              <a:t>Faster approvals through automated workflows. 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altLang="x-none" sz="1200" dirty="0">
                <a:solidFill>
                  <a:srgbClr val="182B4B"/>
                </a:solidFill>
                <a:latin typeface="Arial"/>
                <a:cs typeface="Arial"/>
              </a:rPr>
              <a:t>Seamless data search &amp; retrieval.</a:t>
            </a:r>
          </a:p>
        </p:txBody>
      </p:sp>
    </p:spTree>
    <p:extLst>
      <p:ext uri="{BB962C8B-B14F-4D97-AF65-F5344CB8AC3E}">
        <p14:creationId xmlns:p14="http://schemas.microsoft.com/office/powerpoint/2010/main" val="68792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EC9CC-5A0E-93FF-7DD1-0D32D90B3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5EC27C-3BDD-3D76-4D67-B5F41B3D257F}"/>
              </a:ext>
            </a:extLst>
          </p:cNvPr>
          <p:cNvGrpSpPr/>
          <p:nvPr/>
        </p:nvGrpSpPr>
        <p:grpSpPr>
          <a:xfrm>
            <a:off x="232611" y="4730551"/>
            <a:ext cx="5863389" cy="1619449"/>
            <a:chOff x="-849728" y="2"/>
            <a:chExt cx="14010929" cy="4323238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D7ADE17-F749-11A1-E827-06310D8F094B}"/>
                </a:ext>
              </a:extLst>
            </p:cNvPr>
            <p:cNvSpPr/>
            <p:nvPr/>
          </p:nvSpPr>
          <p:spPr>
            <a:xfrm>
              <a:off x="-849728" y="2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5" name="Freeform 26">
            <a:extLst>
              <a:ext uri="{FF2B5EF4-FFF2-40B4-BE49-F238E27FC236}">
                <a16:creationId xmlns:a16="http://schemas.microsoft.com/office/drawing/2014/main" id="{1E0AA7E2-1ECE-8765-A6BF-7303DFF7EC91}"/>
              </a:ext>
            </a:extLst>
          </p:cNvPr>
          <p:cNvSpPr/>
          <p:nvPr/>
        </p:nvSpPr>
        <p:spPr>
          <a:xfrm>
            <a:off x="7593819" y="1611440"/>
            <a:ext cx="4069842" cy="356508"/>
          </a:xfrm>
          <a:custGeom>
            <a:avLst/>
            <a:gdLst/>
            <a:ahLst/>
            <a:cxnLst/>
            <a:rect l="l" t="t" r="r" b="b"/>
            <a:pathLst>
              <a:path w="3756284" h="713016">
                <a:moveTo>
                  <a:pt x="0" y="0"/>
                </a:moveTo>
                <a:lnTo>
                  <a:pt x="3756284" y="0"/>
                </a:lnTo>
                <a:lnTo>
                  <a:pt x="3756284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3A1686-F3A3-9318-D529-2F5D20193A24}"/>
              </a:ext>
            </a:extLst>
          </p:cNvPr>
          <p:cNvGrpSpPr/>
          <p:nvPr/>
        </p:nvGrpSpPr>
        <p:grpSpPr>
          <a:xfrm>
            <a:off x="232611" y="2072745"/>
            <a:ext cx="5863389" cy="2161619"/>
            <a:chOff x="0" y="0"/>
            <a:chExt cx="14010929" cy="4323238"/>
          </a:xfrm>
        </p:grpSpPr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E53EDC5-23D3-345D-49E5-97F2B517DA4B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4" name="Freeform 102">
            <a:extLst>
              <a:ext uri="{FF2B5EF4-FFF2-40B4-BE49-F238E27FC236}">
                <a16:creationId xmlns:a16="http://schemas.microsoft.com/office/drawing/2014/main" id="{1CE84CC2-3C48-EF85-BFEF-ACC259BC463E}"/>
              </a:ext>
            </a:extLst>
          </p:cNvPr>
          <p:cNvSpPr/>
          <p:nvPr/>
        </p:nvSpPr>
        <p:spPr>
          <a:xfrm>
            <a:off x="232611" y="1520833"/>
            <a:ext cx="5265341" cy="356508"/>
          </a:xfrm>
          <a:custGeom>
            <a:avLst/>
            <a:gdLst/>
            <a:ahLst/>
            <a:cxnLst/>
            <a:rect l="l" t="t" r="r" b="b"/>
            <a:pathLst>
              <a:path w="12188412" h="713016">
                <a:moveTo>
                  <a:pt x="0" y="0"/>
                </a:moveTo>
                <a:lnTo>
                  <a:pt x="12188412" y="0"/>
                </a:lnTo>
                <a:lnTo>
                  <a:pt x="12188412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6BB14A-A838-CB1E-4233-3EAFB62E2033}"/>
              </a:ext>
            </a:extLst>
          </p:cNvPr>
          <p:cNvGrpSpPr/>
          <p:nvPr/>
        </p:nvGrpSpPr>
        <p:grpSpPr>
          <a:xfrm>
            <a:off x="1235117" y="4631267"/>
            <a:ext cx="3726396" cy="1087303"/>
            <a:chOff x="0" y="0"/>
            <a:chExt cx="7452792" cy="3628415"/>
          </a:xfrm>
        </p:grpSpPr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8E85E14B-DD62-3165-A4A6-F1350947A88D}"/>
                </a:ext>
              </a:extLst>
            </p:cNvPr>
            <p:cNvSpPr/>
            <p:nvPr/>
          </p:nvSpPr>
          <p:spPr>
            <a:xfrm>
              <a:off x="0" y="0"/>
              <a:ext cx="7188834" cy="713016"/>
            </a:xfrm>
            <a:custGeom>
              <a:avLst/>
              <a:gdLst/>
              <a:ahLst/>
              <a:cxnLst/>
              <a:rect l="l" t="t" r="r" b="b"/>
              <a:pathLst>
                <a:path w="7188834" h="713016">
                  <a:moveTo>
                    <a:pt x="0" y="0"/>
                  </a:moveTo>
                  <a:lnTo>
                    <a:pt x="7188834" y="0"/>
                  </a:lnTo>
                  <a:lnTo>
                    <a:pt x="7188834" y="713016"/>
                  </a:lnTo>
                  <a:lnTo>
                    <a:pt x="0" y="713016"/>
                  </a:lnTo>
                  <a:close/>
                </a:path>
              </a:pathLst>
            </a:custGeom>
            <a:solidFill>
              <a:srgbClr val="159DD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TextBox 106">
              <a:extLst>
                <a:ext uri="{FF2B5EF4-FFF2-40B4-BE49-F238E27FC236}">
                  <a16:creationId xmlns:a16="http://schemas.microsoft.com/office/drawing/2014/main" id="{A6D6B979-1B07-A8D9-8425-8A0661423009}"/>
                </a:ext>
              </a:extLst>
            </p:cNvPr>
            <p:cNvSpPr txBox="1"/>
            <p:nvPr/>
          </p:nvSpPr>
          <p:spPr>
            <a:xfrm>
              <a:off x="263958" y="2820148"/>
              <a:ext cx="7188834" cy="808267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30">
                <a:lnSpc>
                  <a:spcPts val="2211"/>
                </a:lnSpc>
              </a:pPr>
              <a:r>
                <a:rPr lang="en-US" b="1" dirty="0">
                  <a:solidFill>
                    <a:srgbClr val="32569E"/>
                  </a:solidFill>
                  <a:latin typeface="Arial"/>
                  <a:cs typeface="Arial"/>
                  <a:sym typeface="Arial Bold"/>
                </a:rPr>
                <a:t>The Go-live Date is 16ᵗʰ Feb-2025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000231-7131-2E61-36D6-E2370EB04F2C}"/>
              </a:ext>
            </a:extLst>
          </p:cNvPr>
          <p:cNvGrpSpPr/>
          <p:nvPr/>
        </p:nvGrpSpPr>
        <p:grpSpPr>
          <a:xfrm>
            <a:off x="6333278" y="2074405"/>
            <a:ext cx="5567926" cy="2159959"/>
            <a:chOff x="0" y="0"/>
            <a:chExt cx="14010929" cy="4323238"/>
          </a:xfrm>
        </p:grpSpPr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08B43D4C-5685-C1CB-DA3F-431F9C89CC39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6310B3F3-A8D6-1D08-F799-E603BA7801A1}"/>
              </a:ext>
            </a:extLst>
          </p:cNvPr>
          <p:cNvSpPr/>
          <p:nvPr/>
        </p:nvSpPr>
        <p:spPr>
          <a:xfrm>
            <a:off x="321227" y="5272201"/>
            <a:ext cx="982640" cy="1075531"/>
          </a:xfrm>
          <a:custGeom>
            <a:avLst/>
            <a:gdLst/>
            <a:ahLst/>
            <a:cxnLst/>
            <a:rect l="l" t="t" r="r" b="b"/>
            <a:pathLst>
              <a:path w="1225519" h="1334645">
                <a:moveTo>
                  <a:pt x="0" y="0"/>
                </a:moveTo>
                <a:lnTo>
                  <a:pt x="1225519" y="0"/>
                </a:lnTo>
                <a:lnTo>
                  <a:pt x="1225519" y="1334644"/>
                </a:lnTo>
                <a:lnTo>
                  <a:pt x="0" y="1334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52" r="-4452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F17D8-F700-E295-FE2B-633855970C00}"/>
              </a:ext>
            </a:extLst>
          </p:cNvPr>
          <p:cNvSpPr txBox="1"/>
          <p:nvPr/>
        </p:nvSpPr>
        <p:spPr>
          <a:xfrm>
            <a:off x="232611" y="1660128"/>
            <a:ext cx="583493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/>
                <a:ea typeface="Arial Unicode MS"/>
                <a:cs typeface="Arial"/>
              </a:rPr>
              <a:t>Expectations: What Should Suppliers Do?</a:t>
            </a:r>
            <a:endParaRPr lang="en-US" b="1" dirty="0">
              <a:latin typeface="Aptos"/>
            </a:endParaRPr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8419C400-C91C-8C4E-2495-433CB9F7CFB3}"/>
              </a:ext>
            </a:extLst>
          </p:cNvPr>
          <p:cNvSpPr txBox="1">
            <a:spLocks/>
          </p:cNvSpPr>
          <p:nvPr/>
        </p:nvSpPr>
        <p:spPr bwMode="gray">
          <a:xfrm>
            <a:off x="337217" y="2182468"/>
            <a:ext cx="5390216" cy="19421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b="1" dirty="0">
                <a:solidFill>
                  <a:srgbClr val="182B4B"/>
                </a:solidFill>
                <a:latin typeface="Arial"/>
                <a:cs typeface="Arial"/>
              </a:rPr>
              <a:t>Prerequisite: </a:t>
            </a: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all suppliers must be fully registered with Advanced in SLP Ariba 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You will receive an automated invitation link through email from SAP Business Network. 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All the documents including Purchase Order, Order Confirmation, invoices and Service Entry Sheets will be transacted through the SAP business network.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D8434-FC86-8D3D-DDCE-3AAD8282E337}"/>
              </a:ext>
            </a:extLst>
          </p:cNvPr>
          <p:cNvSpPr txBox="1"/>
          <p:nvPr/>
        </p:nvSpPr>
        <p:spPr>
          <a:xfrm>
            <a:off x="6304988" y="1660128"/>
            <a:ext cx="58849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spcAft>
                <a:spcPct val="0"/>
              </a:spcAft>
              <a:defRPr b="1" kern="0">
                <a:solidFill>
                  <a:srgbClr val="008FD3"/>
                </a:solidFill>
                <a:latin typeface="Aptos"/>
                <a:ea typeface="Arial Unicode MS"/>
                <a:cs typeface="Arial"/>
              </a:defRPr>
            </a:lvl1pPr>
          </a:lstStyle>
          <a:p>
            <a:r>
              <a:rPr lang="en-US" dirty="0"/>
              <a:t>Compliance: Will this Change be Required?</a:t>
            </a:r>
          </a:p>
        </p:txBody>
      </p:sp>
      <p:sp>
        <p:nvSpPr>
          <p:cNvPr id="56" name="Text Placeholder">
            <a:extLst>
              <a:ext uri="{FF2B5EF4-FFF2-40B4-BE49-F238E27FC236}">
                <a16:creationId xmlns:a16="http://schemas.microsoft.com/office/drawing/2014/main" id="{DC479152-6D3D-2FE8-5FB0-3EFA3A1D3433}"/>
              </a:ext>
            </a:extLst>
          </p:cNvPr>
          <p:cNvSpPr txBox="1">
            <a:spLocks/>
          </p:cNvSpPr>
          <p:nvPr/>
        </p:nvSpPr>
        <p:spPr bwMode="gray">
          <a:xfrm>
            <a:off x="6406588" y="2182468"/>
            <a:ext cx="5101685" cy="1735401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defPPr>
              <a:defRPr lang="en-US"/>
            </a:defPPr>
            <a:lvl1pPr indent="0" defTabSz="1088558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>
                <a:latin typeface="72 Brand" panose="020B0504030603020204" pitchFamily="34" charset="0"/>
              </a:defRPr>
            </a:lvl1pPr>
            <a:lvl2pPr marL="179651" lvl="1" indent="-179651" defTabSz="1088558">
              <a:spcBef>
                <a:spcPts val="600"/>
              </a:spcBef>
              <a:spcAft>
                <a:spcPts val="750"/>
              </a:spcAft>
              <a:buClr>
                <a:srgbClr val="008FD3"/>
              </a:buClr>
              <a:buSzPct val="80000"/>
              <a:buFont typeface="Wingdings" pitchFamily="2" charset="2"/>
              <a:buChar char="§"/>
              <a:defRPr sz="1400" b="1">
                <a:solidFill>
                  <a:srgbClr val="000000"/>
                </a:solidFill>
                <a:latin typeface="Aptos"/>
              </a:defRPr>
            </a:lvl2pPr>
            <a:lvl3pPr marL="358775" indent="-179388" defTabSz="1088558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>
                <a:latin typeface="72 Brand" panose="020B0504030603020204" pitchFamily="34" charset="0"/>
              </a:defRPr>
            </a:lvl3pPr>
            <a:lvl4pPr marL="539892" indent="-179964" defTabSz="1088558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>
                <a:latin typeface="72 Brand" panose="020B0504030603020204" pitchFamily="34" charset="0"/>
              </a:defRPr>
            </a:lvl4pPr>
            <a:lvl5pPr marL="719856" indent="-179964" defTabSz="1088558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aseline="0">
                <a:latin typeface="72 Brand" panose="020B0504030603020204" pitchFamily="34" charset="0"/>
              </a:defRPr>
            </a:lvl5pPr>
            <a:lvl6pPr marL="2993535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7814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09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637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This is a mandatory change for all registered suppliers, they should acknowledge the invitation to the SAP Business Network.</a:t>
            </a:r>
          </a:p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Starting from 16th Feb 2025 (Go-live date), all documents such as POs, Invoices, and SESs documents will be processed through the system. Therefore, email communication will not be accepted.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912C85C-1C61-8B0E-8A1C-182C5A2B6F16}"/>
              </a:ext>
            </a:extLst>
          </p:cNvPr>
          <p:cNvSpPr txBox="1"/>
          <p:nvPr/>
        </p:nvSpPr>
        <p:spPr>
          <a:xfrm>
            <a:off x="232611" y="4353936"/>
            <a:ext cx="53194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/>
                <a:cs typeface="Arial"/>
              </a:rPr>
              <a:t>Timeline: When this change will be effective?</a:t>
            </a:r>
          </a:p>
        </p:txBody>
      </p:sp>
    </p:spTree>
    <p:extLst>
      <p:ext uri="{BB962C8B-B14F-4D97-AF65-F5344CB8AC3E}">
        <p14:creationId xmlns:p14="http://schemas.microsoft.com/office/powerpoint/2010/main" val="386500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6A23E-8982-02C6-CB4E-DF88F3503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2C219E-2FDD-C051-1C4C-51B3D42D72FD}"/>
              </a:ext>
            </a:extLst>
          </p:cNvPr>
          <p:cNvGrpSpPr/>
          <p:nvPr/>
        </p:nvGrpSpPr>
        <p:grpSpPr>
          <a:xfrm>
            <a:off x="232611" y="4730551"/>
            <a:ext cx="5863389" cy="1619449"/>
            <a:chOff x="-849728" y="2"/>
            <a:chExt cx="14010929" cy="4323238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52466BBA-7B36-9B34-6FB2-C50F931E7778}"/>
                </a:ext>
              </a:extLst>
            </p:cNvPr>
            <p:cNvSpPr/>
            <p:nvPr/>
          </p:nvSpPr>
          <p:spPr>
            <a:xfrm>
              <a:off x="-849728" y="2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5" name="Freeform 26">
            <a:extLst>
              <a:ext uri="{FF2B5EF4-FFF2-40B4-BE49-F238E27FC236}">
                <a16:creationId xmlns:a16="http://schemas.microsoft.com/office/drawing/2014/main" id="{EFAD1530-1F6B-F4D0-6850-D56F63978A53}"/>
              </a:ext>
            </a:extLst>
          </p:cNvPr>
          <p:cNvSpPr/>
          <p:nvPr/>
        </p:nvSpPr>
        <p:spPr>
          <a:xfrm>
            <a:off x="7593819" y="1611440"/>
            <a:ext cx="4069842" cy="356508"/>
          </a:xfrm>
          <a:custGeom>
            <a:avLst/>
            <a:gdLst/>
            <a:ahLst/>
            <a:cxnLst/>
            <a:rect l="l" t="t" r="r" b="b"/>
            <a:pathLst>
              <a:path w="3756284" h="713016">
                <a:moveTo>
                  <a:pt x="0" y="0"/>
                </a:moveTo>
                <a:lnTo>
                  <a:pt x="3756284" y="0"/>
                </a:lnTo>
                <a:lnTo>
                  <a:pt x="3756284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3C2BDF-3280-CB4C-629C-183EF30CED05}"/>
              </a:ext>
            </a:extLst>
          </p:cNvPr>
          <p:cNvGrpSpPr/>
          <p:nvPr/>
        </p:nvGrpSpPr>
        <p:grpSpPr>
          <a:xfrm>
            <a:off x="232611" y="2072745"/>
            <a:ext cx="5863389" cy="2161619"/>
            <a:chOff x="0" y="0"/>
            <a:chExt cx="14010929" cy="4323238"/>
          </a:xfrm>
        </p:grpSpPr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468A5E7-C563-AFE4-7E0D-40A2F63E7BB4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4" name="Freeform 102">
            <a:extLst>
              <a:ext uri="{FF2B5EF4-FFF2-40B4-BE49-F238E27FC236}">
                <a16:creationId xmlns:a16="http://schemas.microsoft.com/office/drawing/2014/main" id="{838813DF-C57A-D7C3-DBDA-5FB338CFF3EF}"/>
              </a:ext>
            </a:extLst>
          </p:cNvPr>
          <p:cNvSpPr/>
          <p:nvPr/>
        </p:nvSpPr>
        <p:spPr>
          <a:xfrm>
            <a:off x="232611" y="1520833"/>
            <a:ext cx="5265341" cy="356508"/>
          </a:xfrm>
          <a:custGeom>
            <a:avLst/>
            <a:gdLst/>
            <a:ahLst/>
            <a:cxnLst/>
            <a:rect l="l" t="t" r="r" b="b"/>
            <a:pathLst>
              <a:path w="12188412" h="713016">
                <a:moveTo>
                  <a:pt x="0" y="0"/>
                </a:moveTo>
                <a:lnTo>
                  <a:pt x="12188412" y="0"/>
                </a:lnTo>
                <a:lnTo>
                  <a:pt x="12188412" y="713016"/>
                </a:lnTo>
                <a:lnTo>
                  <a:pt x="0" y="7130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244B30-C3B4-9380-2F30-1F699603D054}"/>
              </a:ext>
            </a:extLst>
          </p:cNvPr>
          <p:cNvGrpSpPr/>
          <p:nvPr/>
        </p:nvGrpSpPr>
        <p:grpSpPr>
          <a:xfrm>
            <a:off x="1235117" y="4631267"/>
            <a:ext cx="3726396" cy="1087303"/>
            <a:chOff x="0" y="0"/>
            <a:chExt cx="7452792" cy="3628415"/>
          </a:xfrm>
        </p:grpSpPr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04BCC948-C09D-E719-0B99-88B47B42B2E4}"/>
                </a:ext>
              </a:extLst>
            </p:cNvPr>
            <p:cNvSpPr/>
            <p:nvPr/>
          </p:nvSpPr>
          <p:spPr>
            <a:xfrm>
              <a:off x="0" y="0"/>
              <a:ext cx="7188834" cy="713016"/>
            </a:xfrm>
            <a:custGeom>
              <a:avLst/>
              <a:gdLst/>
              <a:ahLst/>
              <a:cxnLst/>
              <a:rect l="l" t="t" r="r" b="b"/>
              <a:pathLst>
                <a:path w="7188834" h="713016">
                  <a:moveTo>
                    <a:pt x="0" y="0"/>
                  </a:moveTo>
                  <a:lnTo>
                    <a:pt x="7188834" y="0"/>
                  </a:lnTo>
                  <a:lnTo>
                    <a:pt x="7188834" y="713016"/>
                  </a:lnTo>
                  <a:lnTo>
                    <a:pt x="0" y="713016"/>
                  </a:lnTo>
                  <a:close/>
                </a:path>
              </a:pathLst>
            </a:custGeom>
            <a:solidFill>
              <a:srgbClr val="159DD0">
                <a:alpha val="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TextBox 106">
              <a:extLst>
                <a:ext uri="{FF2B5EF4-FFF2-40B4-BE49-F238E27FC236}">
                  <a16:creationId xmlns:a16="http://schemas.microsoft.com/office/drawing/2014/main" id="{289E4804-0380-C8A9-7572-196E250EC1CC}"/>
                </a:ext>
              </a:extLst>
            </p:cNvPr>
            <p:cNvSpPr txBox="1"/>
            <p:nvPr/>
          </p:nvSpPr>
          <p:spPr>
            <a:xfrm>
              <a:off x="263958" y="2820148"/>
              <a:ext cx="7188834" cy="808267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30">
                <a:lnSpc>
                  <a:spcPts val="2211"/>
                </a:lnSpc>
              </a:pPr>
              <a:r>
                <a:rPr lang="en-US" b="1" dirty="0">
                  <a:solidFill>
                    <a:srgbClr val="32569E"/>
                  </a:solidFill>
                  <a:latin typeface="Arial"/>
                  <a:cs typeface="Arial"/>
                  <a:sym typeface="Arial Bold"/>
                </a:rPr>
                <a:t>The Go-live Date is 16ᵗʰ Feb-2025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73C86AE-A3FC-423F-485D-AB468E7F070E}"/>
              </a:ext>
            </a:extLst>
          </p:cNvPr>
          <p:cNvGrpSpPr/>
          <p:nvPr/>
        </p:nvGrpSpPr>
        <p:grpSpPr>
          <a:xfrm>
            <a:off x="6333278" y="2074405"/>
            <a:ext cx="5567926" cy="2159959"/>
            <a:chOff x="0" y="0"/>
            <a:chExt cx="14010929" cy="4323238"/>
          </a:xfrm>
        </p:grpSpPr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A386943C-3A66-9C65-3003-323D3E94F32B}"/>
                </a:ext>
              </a:extLst>
            </p:cNvPr>
            <p:cNvSpPr/>
            <p:nvPr/>
          </p:nvSpPr>
          <p:spPr>
            <a:xfrm>
              <a:off x="0" y="0"/>
              <a:ext cx="14010929" cy="4323238"/>
            </a:xfrm>
            <a:custGeom>
              <a:avLst/>
              <a:gdLst/>
              <a:ahLst/>
              <a:cxnLst/>
              <a:rect l="l" t="t" r="r" b="b"/>
              <a:pathLst>
                <a:path w="14010929" h="4323238">
                  <a:moveTo>
                    <a:pt x="0" y="0"/>
                  </a:moveTo>
                  <a:lnTo>
                    <a:pt x="0" y="4323238"/>
                  </a:lnTo>
                  <a:lnTo>
                    <a:pt x="14010929" y="4323238"/>
                  </a:lnTo>
                  <a:lnTo>
                    <a:pt x="1401092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00BD9328-0551-BEDF-926F-F7F361F1D901}"/>
              </a:ext>
            </a:extLst>
          </p:cNvPr>
          <p:cNvSpPr/>
          <p:nvPr/>
        </p:nvSpPr>
        <p:spPr>
          <a:xfrm>
            <a:off x="321227" y="5272201"/>
            <a:ext cx="982640" cy="1075531"/>
          </a:xfrm>
          <a:custGeom>
            <a:avLst/>
            <a:gdLst/>
            <a:ahLst/>
            <a:cxnLst/>
            <a:rect l="l" t="t" r="r" b="b"/>
            <a:pathLst>
              <a:path w="1225519" h="1334645">
                <a:moveTo>
                  <a:pt x="0" y="0"/>
                </a:moveTo>
                <a:lnTo>
                  <a:pt x="1225519" y="0"/>
                </a:lnTo>
                <a:lnTo>
                  <a:pt x="1225519" y="1334644"/>
                </a:lnTo>
                <a:lnTo>
                  <a:pt x="0" y="1334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52" r="-4452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6C300-FE7D-9CF8-CD08-1707E158C64B}"/>
              </a:ext>
            </a:extLst>
          </p:cNvPr>
          <p:cNvSpPr txBox="1"/>
          <p:nvPr/>
        </p:nvSpPr>
        <p:spPr>
          <a:xfrm>
            <a:off x="232611" y="1660128"/>
            <a:ext cx="583493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/>
                <a:ea typeface="Arial Unicode MS"/>
                <a:cs typeface="Arial"/>
              </a:rPr>
              <a:t>Expectations: What Should Suppliers Do?</a:t>
            </a:r>
            <a:endParaRPr lang="en-US" b="1" dirty="0">
              <a:latin typeface="Aptos"/>
            </a:endParaRPr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37172EBA-8944-7E71-43DA-D1F6D07D73A6}"/>
              </a:ext>
            </a:extLst>
          </p:cNvPr>
          <p:cNvSpPr txBox="1">
            <a:spLocks/>
          </p:cNvSpPr>
          <p:nvPr/>
        </p:nvSpPr>
        <p:spPr bwMode="gray">
          <a:xfrm>
            <a:off x="337217" y="2182468"/>
            <a:ext cx="5390216" cy="19421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rgbClr val="008FD3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b="1" dirty="0">
                <a:solidFill>
                  <a:srgbClr val="182B4B"/>
                </a:solidFill>
                <a:latin typeface="Arial"/>
                <a:cs typeface="Arial"/>
              </a:rPr>
              <a:t>Prerequisite: </a:t>
            </a: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all suppliers must be fully registered with Advanced in SLP Ariba. 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You will receive an automated invitation link through email from SAP Business Network. </a:t>
            </a:r>
          </a:p>
          <a:p>
            <a:pPr marL="179651" lvl="1" indent="-179651">
              <a:spcAft>
                <a:spcPts val="750"/>
              </a:spcAft>
              <a:buSzPct val="80000"/>
              <a:defRPr/>
            </a:pPr>
            <a:r>
              <a:rPr lang="en-US" sz="1400" dirty="0">
                <a:solidFill>
                  <a:srgbClr val="182B4B"/>
                </a:solidFill>
                <a:latin typeface="Arial"/>
                <a:cs typeface="Arial"/>
              </a:rPr>
              <a:t>All the documents including Purchase Order, Order Confirmation, invoices and Service Entry Sheets will be transacted through the SAP business network.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2125F-E80D-068B-06CE-505250158A59}"/>
              </a:ext>
            </a:extLst>
          </p:cNvPr>
          <p:cNvSpPr txBox="1"/>
          <p:nvPr/>
        </p:nvSpPr>
        <p:spPr>
          <a:xfrm>
            <a:off x="6304988" y="1660128"/>
            <a:ext cx="58849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spcAft>
                <a:spcPct val="0"/>
              </a:spcAft>
              <a:defRPr b="1" kern="0">
                <a:solidFill>
                  <a:srgbClr val="008FD3"/>
                </a:solidFill>
                <a:latin typeface="Aptos"/>
                <a:ea typeface="Arial Unicode MS"/>
                <a:cs typeface="Arial"/>
              </a:defRPr>
            </a:lvl1pPr>
          </a:lstStyle>
          <a:p>
            <a:r>
              <a:rPr lang="en-US" dirty="0"/>
              <a:t>Compliance: Will this Change be Required?</a:t>
            </a:r>
          </a:p>
        </p:txBody>
      </p:sp>
      <p:sp>
        <p:nvSpPr>
          <p:cNvPr id="56" name="Text Placeholder">
            <a:extLst>
              <a:ext uri="{FF2B5EF4-FFF2-40B4-BE49-F238E27FC236}">
                <a16:creationId xmlns:a16="http://schemas.microsoft.com/office/drawing/2014/main" id="{14B18198-BD6F-663B-BBC8-4BE11D604847}"/>
              </a:ext>
            </a:extLst>
          </p:cNvPr>
          <p:cNvSpPr txBox="1">
            <a:spLocks/>
          </p:cNvSpPr>
          <p:nvPr/>
        </p:nvSpPr>
        <p:spPr bwMode="gray">
          <a:xfrm>
            <a:off x="6406588" y="2182468"/>
            <a:ext cx="5101685" cy="1735401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defPPr>
              <a:defRPr lang="en-US"/>
            </a:defPPr>
            <a:lvl1pPr indent="0" defTabSz="1088558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>
                <a:latin typeface="72 Brand" panose="020B0504030603020204" pitchFamily="34" charset="0"/>
              </a:defRPr>
            </a:lvl1pPr>
            <a:lvl2pPr marL="179651" lvl="1" indent="-179651" defTabSz="1088558">
              <a:spcBef>
                <a:spcPts val="600"/>
              </a:spcBef>
              <a:spcAft>
                <a:spcPts val="750"/>
              </a:spcAft>
              <a:buClr>
                <a:srgbClr val="008FD3"/>
              </a:buClr>
              <a:buSzPct val="80000"/>
              <a:buFont typeface="Wingdings" pitchFamily="2" charset="2"/>
              <a:buChar char="§"/>
              <a:defRPr sz="1400" b="1">
                <a:solidFill>
                  <a:srgbClr val="000000"/>
                </a:solidFill>
                <a:latin typeface="Aptos"/>
              </a:defRPr>
            </a:lvl2pPr>
            <a:lvl3pPr marL="358775" indent="-179388" defTabSz="1088558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>
                <a:latin typeface="72 Brand" panose="020B0504030603020204" pitchFamily="34" charset="0"/>
              </a:defRPr>
            </a:lvl3pPr>
            <a:lvl4pPr marL="539892" indent="-179964" defTabSz="1088558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>
                <a:latin typeface="72 Brand" panose="020B0504030603020204" pitchFamily="34" charset="0"/>
              </a:defRPr>
            </a:lvl4pPr>
            <a:lvl5pPr marL="719856" indent="-179964" defTabSz="1088558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aseline="0">
                <a:latin typeface="72 Brand" panose="020B0504030603020204" pitchFamily="34" charset="0"/>
              </a:defRPr>
            </a:lvl5pPr>
            <a:lvl6pPr marL="2993535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7814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09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637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This is a mandatory change for all registered suppliers, they should acknowledge the invitation to the SAP Business Network.</a:t>
            </a:r>
          </a:p>
          <a:p>
            <a:pPr lvl="1"/>
            <a:r>
              <a:rPr lang="en-US" b="0" dirty="0">
                <a:solidFill>
                  <a:srgbClr val="182B4B"/>
                </a:solidFill>
                <a:latin typeface="Arial"/>
                <a:cs typeface="Arial"/>
              </a:rPr>
              <a:t>Starting from 16th Feb 2025 (Go-live date), all documents such as POs, Invoices, and SESs documents will be processed through the system. Therefore, email communication will not be accepted.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088CD1-0BE2-3036-834D-2BED0D347CEC}"/>
              </a:ext>
            </a:extLst>
          </p:cNvPr>
          <p:cNvSpPr txBox="1"/>
          <p:nvPr/>
        </p:nvSpPr>
        <p:spPr>
          <a:xfrm>
            <a:off x="232611" y="4353936"/>
            <a:ext cx="53194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FD3"/>
                </a:solidFill>
                <a:latin typeface="Aptos"/>
                <a:cs typeface="Arial"/>
              </a:rPr>
              <a:t>Timeline: When this change will be effective?</a:t>
            </a:r>
          </a:p>
        </p:txBody>
      </p:sp>
    </p:spTree>
    <p:extLst>
      <p:ext uri="{BB962C8B-B14F-4D97-AF65-F5344CB8AC3E}">
        <p14:creationId xmlns:p14="http://schemas.microsoft.com/office/powerpoint/2010/main" val="369785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EB465-C1BF-0628-4B16-F345FF4BC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45BD551-D1B7-A1AE-84D1-2AC248FD29E6}"/>
              </a:ext>
            </a:extLst>
          </p:cNvPr>
          <p:cNvSpPr txBox="1">
            <a:spLocks/>
          </p:cNvSpPr>
          <p:nvPr/>
        </p:nvSpPr>
        <p:spPr>
          <a:xfrm>
            <a:off x="6203269" y="2258172"/>
            <a:ext cx="5326613" cy="53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5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2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9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7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5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2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0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5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8449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kern="0" dirty="0">
                <a:solidFill>
                  <a:srgbClr val="32569E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Suppliers are required to </a:t>
            </a:r>
            <a:br>
              <a:rPr lang="en-DE" kern="0" dirty="0">
                <a:solidFill>
                  <a:srgbClr val="32569E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en-US" kern="0" dirty="0">
                <a:solidFill>
                  <a:srgbClr val="32569E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use Business Network for: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0564C4E-DB13-05B7-8378-E3D5369EAF96}"/>
              </a:ext>
            </a:extLst>
          </p:cNvPr>
          <p:cNvSpPr txBox="1">
            <a:spLocks/>
          </p:cNvSpPr>
          <p:nvPr/>
        </p:nvSpPr>
        <p:spPr>
          <a:xfrm>
            <a:off x="345555" y="2259081"/>
            <a:ext cx="5326613" cy="51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5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2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9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7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5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2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0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5" indent="-228594" algn="l" defTabSz="9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8449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kern="0" dirty="0">
                <a:solidFill>
                  <a:srgbClr val="32569E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Suppliers will be invited to </a:t>
            </a:r>
            <a:br>
              <a:rPr lang="en-US" kern="0" dirty="0">
                <a:solidFill>
                  <a:srgbClr val="32569E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en-US" kern="0" dirty="0">
                <a:solidFill>
                  <a:srgbClr val="32569E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Proposals &amp; Questionnaires (Sourcing) for: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FD1FDD8-E67B-4CAF-9A10-6C8E309FC547}"/>
              </a:ext>
            </a:extLst>
          </p:cNvPr>
          <p:cNvSpPr txBox="1">
            <a:spLocks/>
          </p:cNvSpPr>
          <p:nvPr/>
        </p:nvSpPr>
        <p:spPr>
          <a:xfrm>
            <a:off x="1060743" y="1530465"/>
            <a:ext cx="10284795" cy="49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Proposals &amp; Questionnaires vs. Business Network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783C3-B4A7-F83B-EB8F-D7667FC9B2A7}"/>
              </a:ext>
            </a:extLst>
          </p:cNvPr>
          <p:cNvGrpSpPr/>
          <p:nvPr/>
        </p:nvGrpSpPr>
        <p:grpSpPr>
          <a:xfrm>
            <a:off x="345556" y="3011209"/>
            <a:ext cx="5340545" cy="3105497"/>
            <a:chOff x="503238" y="3429000"/>
            <a:chExt cx="5341936" cy="31063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8AC3D1D-A160-6949-0B30-1161C1FB8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14326" y="3954383"/>
              <a:ext cx="1224000" cy="1224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A448313-E1DF-E08D-235B-6B7E73CA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706100" y="3967503"/>
              <a:ext cx="1368000" cy="119775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CBF16E-C342-7B9E-11FA-0139A15144FA}"/>
                </a:ext>
              </a:extLst>
            </p:cNvPr>
            <p:cNvSpPr txBox="1"/>
            <p:nvPr/>
          </p:nvSpPr>
          <p:spPr>
            <a:xfrm>
              <a:off x="743519" y="5469060"/>
              <a:ext cx="214493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799" kern="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Request for Proposals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4BA1CE-E72C-E690-9E70-DD2C5F5F264A}"/>
                </a:ext>
              </a:extLst>
            </p:cNvPr>
            <p:cNvSpPr txBox="1"/>
            <p:nvPr/>
          </p:nvSpPr>
          <p:spPr>
            <a:xfrm>
              <a:off x="3149533" y="5583517"/>
              <a:ext cx="24811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7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Contracts</a:t>
              </a:r>
              <a:endParaRPr lang="de-DE" sz="1799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A6092A-3D59-1525-E0B4-AEC7ACE75A1D}"/>
                </a:ext>
              </a:extLst>
            </p:cNvPr>
            <p:cNvSpPr/>
            <p:nvPr/>
          </p:nvSpPr>
          <p:spPr bwMode="gray">
            <a:xfrm>
              <a:off x="503238" y="3429000"/>
              <a:ext cx="5341936" cy="3106306"/>
            </a:xfrm>
            <a:prstGeom prst="rect">
              <a:avLst/>
            </a:prstGeom>
            <a:noFill/>
            <a:ln w="38100" algn="ctr">
              <a:solidFill>
                <a:srgbClr val="008FD3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de-DE" sz="1799" kern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F18BCB-D5D2-FEA5-04E3-A9E44312F0B6}"/>
              </a:ext>
            </a:extLst>
          </p:cNvPr>
          <p:cNvGrpSpPr/>
          <p:nvPr/>
        </p:nvGrpSpPr>
        <p:grpSpPr>
          <a:xfrm>
            <a:off x="6203141" y="3011208"/>
            <a:ext cx="5586141" cy="3105498"/>
            <a:chOff x="6362350" y="3422548"/>
            <a:chExt cx="5310140" cy="31063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75C17F-CA8D-1349-2F1E-2888BE3FB1C7}"/>
                </a:ext>
              </a:extLst>
            </p:cNvPr>
            <p:cNvSpPr txBox="1"/>
            <p:nvPr/>
          </p:nvSpPr>
          <p:spPr>
            <a:xfrm>
              <a:off x="6469111" y="5462609"/>
              <a:ext cx="177114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7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Receive </a:t>
              </a:r>
              <a:br>
                <a:rPr lang="en-US" sz="17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799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Purchase Orders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338C608-BFCF-F505-C94F-6B7CF270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471301" y="3952069"/>
              <a:ext cx="1044000" cy="11922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85DF3B0-0330-207F-DAF3-69B11417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059617" y="3952069"/>
              <a:ext cx="1332000" cy="116475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31479AA-FFCF-3569-7C6F-03A711CC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713142" y="3937528"/>
              <a:ext cx="1224000" cy="122128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C287BAB-08C6-C74B-B8E1-ACB2104426DE}"/>
                </a:ext>
              </a:extLst>
            </p:cNvPr>
            <p:cNvSpPr/>
            <p:nvPr/>
          </p:nvSpPr>
          <p:spPr bwMode="gray">
            <a:xfrm>
              <a:off x="6362350" y="3422548"/>
              <a:ext cx="5310140" cy="3106307"/>
            </a:xfrm>
            <a:prstGeom prst="rect">
              <a:avLst/>
            </a:prstGeom>
            <a:noFill/>
            <a:ln w="38100" algn="ctr">
              <a:solidFill>
                <a:srgbClr val="008FD3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de-DE" sz="1799" kern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0B482E-B388-6DC8-BB2D-436DDDCDFEB7}"/>
                </a:ext>
              </a:extLst>
            </p:cNvPr>
            <p:cNvSpPr txBox="1"/>
            <p:nvPr/>
          </p:nvSpPr>
          <p:spPr>
            <a:xfrm>
              <a:off x="8240252" y="5421063"/>
              <a:ext cx="150609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799" kern="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Send electronic documents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53FEE95-752D-E40F-9416-91FD1FB336D6}"/>
                </a:ext>
              </a:extLst>
            </p:cNvPr>
            <p:cNvSpPr txBox="1"/>
            <p:nvPr/>
          </p:nvSpPr>
          <p:spPr>
            <a:xfrm>
              <a:off x="9826982" y="5330845"/>
              <a:ext cx="1797271" cy="830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799" kern="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Advance Payment and Other Incoterm Invoices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20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F7D1B-05E6-51F7-9A2C-C1B4DB0D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569A9-50F6-18B5-B54A-0335407D7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98" r="67737"/>
          <a:stretch/>
        </p:blipFill>
        <p:spPr>
          <a:xfrm>
            <a:off x="295674" y="1305422"/>
            <a:ext cx="1693995" cy="1810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A7BA8C-D53E-B91E-35E3-E6AA8B31453D}"/>
              </a:ext>
            </a:extLst>
          </p:cNvPr>
          <p:cNvGrpSpPr/>
          <p:nvPr/>
        </p:nvGrpSpPr>
        <p:grpSpPr>
          <a:xfrm>
            <a:off x="6472513" y="4377701"/>
            <a:ext cx="1259672" cy="1259672"/>
            <a:chOff x="4291834" y="2543655"/>
            <a:chExt cx="1260000" cy="126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B65D3E-F41D-0936-B507-24A09046405B}"/>
                </a:ext>
              </a:extLst>
            </p:cNvPr>
            <p:cNvSpPr/>
            <p:nvPr/>
          </p:nvSpPr>
          <p:spPr bwMode="gray">
            <a:xfrm>
              <a:off x="4291834" y="2543655"/>
              <a:ext cx="1260000" cy="1260000"/>
            </a:xfrm>
            <a:prstGeom prst="ellipse">
              <a:avLst/>
            </a:prstGeom>
            <a:solidFill>
              <a:srgbClr val="0070F2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799" kern="0">
                <a:latin typeface="Aptos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9D424F-ACA8-4E6F-4CF6-A3C1C7725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rcRect/>
            <a:stretch/>
          </p:blipFill>
          <p:spPr>
            <a:xfrm>
              <a:off x="4476428" y="2837929"/>
              <a:ext cx="912000" cy="68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342F2A-8722-9A06-BDBB-BE024B44F562}"/>
              </a:ext>
            </a:extLst>
          </p:cNvPr>
          <p:cNvGrpSpPr/>
          <p:nvPr/>
        </p:nvGrpSpPr>
        <p:grpSpPr>
          <a:xfrm>
            <a:off x="8408092" y="4373712"/>
            <a:ext cx="1259672" cy="1259672"/>
            <a:chOff x="8302229" y="2549929"/>
            <a:chExt cx="1260000" cy="12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7E169E-B99E-9795-BD9B-82006245216E}"/>
                </a:ext>
              </a:extLst>
            </p:cNvPr>
            <p:cNvSpPr/>
            <p:nvPr/>
          </p:nvSpPr>
          <p:spPr bwMode="gray">
            <a:xfrm>
              <a:off x="8302229" y="2549929"/>
              <a:ext cx="1260000" cy="1260000"/>
            </a:xfrm>
            <a:prstGeom prst="ellipse">
              <a:avLst/>
            </a:prstGeom>
            <a:solidFill>
              <a:srgbClr val="0070F2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799" kern="0">
                <a:latin typeface="Aptos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5F6DB6-1054-EBFC-4257-185DC9A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rcRect/>
            <a:stretch/>
          </p:blipFill>
          <p:spPr>
            <a:xfrm>
              <a:off x="8580709" y="2679666"/>
              <a:ext cx="703039" cy="936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C0FBE0-AA11-ECC2-E38F-CB6DEDCC48CB}"/>
              </a:ext>
            </a:extLst>
          </p:cNvPr>
          <p:cNvGrpSpPr/>
          <p:nvPr/>
        </p:nvGrpSpPr>
        <p:grpSpPr>
          <a:xfrm>
            <a:off x="6492855" y="1776244"/>
            <a:ext cx="1259672" cy="1259672"/>
            <a:chOff x="6297032" y="2543656"/>
            <a:chExt cx="1260000" cy="126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D2C4E8-38E0-F02D-5AD8-F505F210395B}"/>
                </a:ext>
              </a:extLst>
            </p:cNvPr>
            <p:cNvSpPr/>
            <p:nvPr/>
          </p:nvSpPr>
          <p:spPr bwMode="gray">
            <a:xfrm>
              <a:off x="6297032" y="2543656"/>
              <a:ext cx="1260000" cy="1260000"/>
            </a:xfrm>
            <a:prstGeom prst="ellipse">
              <a:avLst/>
            </a:prstGeom>
            <a:solidFill>
              <a:srgbClr val="0070F2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799" kern="0">
                <a:latin typeface="Aptos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20A3FD-24F3-AB6E-069A-EB5DFE3E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96153" y="2759656"/>
              <a:ext cx="828000" cy="828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FF659-3813-A822-024B-C1C333922A1C}"/>
              </a:ext>
            </a:extLst>
          </p:cNvPr>
          <p:cNvGrpSpPr/>
          <p:nvPr/>
        </p:nvGrpSpPr>
        <p:grpSpPr>
          <a:xfrm>
            <a:off x="4590337" y="1776025"/>
            <a:ext cx="1259672" cy="1259672"/>
            <a:chOff x="6297032" y="2543656"/>
            <a:chExt cx="1260000" cy="126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8AC7A0-BF64-B4EB-3BE6-288ABD0BF1E7}"/>
                </a:ext>
              </a:extLst>
            </p:cNvPr>
            <p:cNvSpPr/>
            <p:nvPr/>
          </p:nvSpPr>
          <p:spPr bwMode="gray">
            <a:xfrm>
              <a:off x="6297032" y="2543656"/>
              <a:ext cx="1260000" cy="1260000"/>
            </a:xfrm>
            <a:prstGeom prst="ellipse">
              <a:avLst/>
            </a:prstGeom>
            <a:solidFill>
              <a:srgbClr val="0070F2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799" kern="0">
                <a:latin typeface="Aptos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7356CC-1464-82FF-B73E-466458FA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rcRect/>
            <a:stretch/>
          </p:blipFill>
          <p:spPr>
            <a:xfrm>
              <a:off x="6477241" y="2798075"/>
              <a:ext cx="945685" cy="828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276893-2043-A289-3715-848982F596E8}"/>
              </a:ext>
            </a:extLst>
          </p:cNvPr>
          <p:cNvGrpSpPr/>
          <p:nvPr/>
        </p:nvGrpSpPr>
        <p:grpSpPr>
          <a:xfrm>
            <a:off x="2510345" y="1804640"/>
            <a:ext cx="1259672" cy="1259672"/>
            <a:chOff x="4291834" y="2543655"/>
            <a:chExt cx="1260000" cy="126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FC50C1-4265-F498-541A-F76EFA4FE5F9}"/>
                </a:ext>
              </a:extLst>
            </p:cNvPr>
            <p:cNvSpPr/>
            <p:nvPr/>
          </p:nvSpPr>
          <p:spPr bwMode="gray">
            <a:xfrm>
              <a:off x="4291834" y="2543655"/>
              <a:ext cx="1260000" cy="1260000"/>
            </a:xfrm>
            <a:prstGeom prst="ellipse">
              <a:avLst/>
            </a:prstGeom>
            <a:solidFill>
              <a:srgbClr val="0070F2"/>
            </a:solidFill>
            <a:ln w="2540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799" kern="0">
                <a:latin typeface="Aptos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4C3230-20FE-52DE-3796-DFF90319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rcRect/>
            <a:stretch/>
          </p:blipFill>
          <p:spPr>
            <a:xfrm>
              <a:off x="4476428" y="2837929"/>
              <a:ext cx="912000" cy="6840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D0F0E2-E713-4140-1679-4CC3F7A08B6A}"/>
              </a:ext>
            </a:extLst>
          </p:cNvPr>
          <p:cNvSpPr txBox="1"/>
          <p:nvPr/>
        </p:nvSpPr>
        <p:spPr>
          <a:xfrm>
            <a:off x="8186176" y="5797232"/>
            <a:ext cx="1724060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dirty="0">
                <a:latin typeface="Aptos"/>
              </a:rPr>
              <a:t>Enablement </a:t>
            </a:r>
            <a:br>
              <a:rPr lang="en-US" sz="1600" dirty="0">
                <a:latin typeface="Aptos"/>
              </a:rPr>
            </a:br>
            <a:r>
              <a:rPr lang="en-US" sz="1600" dirty="0">
                <a:latin typeface="Aptos"/>
              </a:rPr>
              <a:t>Tasks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02EDE-85D4-F418-CD3D-9C0D3786A36E}"/>
              </a:ext>
            </a:extLst>
          </p:cNvPr>
          <p:cNvSpPr txBox="1"/>
          <p:nvPr/>
        </p:nvSpPr>
        <p:spPr>
          <a:xfrm>
            <a:off x="409727" y="3195522"/>
            <a:ext cx="1465890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dirty="0">
                <a:latin typeface="Aptos"/>
              </a:rPr>
              <a:t>Supplier </a:t>
            </a:r>
            <a:br>
              <a:rPr lang="en-US" sz="1600" dirty="0">
                <a:latin typeface="Aptos"/>
              </a:rPr>
            </a:br>
            <a:r>
              <a:rPr lang="en-US" sz="1600" dirty="0">
                <a:latin typeface="Aptos"/>
              </a:rPr>
              <a:t>Summit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09F58-9FB4-98AF-740C-A1CB74C930AD}"/>
              </a:ext>
            </a:extLst>
          </p:cNvPr>
          <p:cNvSpPr txBox="1"/>
          <p:nvPr/>
        </p:nvSpPr>
        <p:spPr>
          <a:xfrm>
            <a:off x="10002218" y="5797231"/>
            <a:ext cx="2039240" cy="4923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Ready to Transact</a:t>
            </a:r>
            <a:b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with your Customer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4B39-19C3-1451-F655-9254C7370C23}"/>
              </a:ext>
            </a:extLst>
          </p:cNvPr>
          <p:cNvSpPr txBox="1"/>
          <p:nvPr/>
        </p:nvSpPr>
        <p:spPr>
          <a:xfrm>
            <a:off x="5676169" y="3191582"/>
            <a:ext cx="2918989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Registration</a:t>
            </a:r>
            <a:b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Questionnaire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9F6B37-7D76-C896-E588-7B714D4FF9B3}"/>
              </a:ext>
            </a:extLst>
          </p:cNvPr>
          <p:cNvSpPr txBox="1"/>
          <p:nvPr/>
        </p:nvSpPr>
        <p:spPr>
          <a:xfrm>
            <a:off x="1690044" y="1291204"/>
            <a:ext cx="2918989" cy="430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DE" sz="14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Proposals &amp; </a:t>
            </a:r>
            <a:br>
              <a:rPr lang="de-DE" sz="14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de-DE" sz="14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Questionnaires</a:t>
            </a:r>
            <a:endParaRPr lang="de-DE" sz="1600" kern="0" dirty="0">
              <a:solidFill>
                <a:srgbClr val="000000"/>
              </a:solidFill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084B7-B7DA-26AF-A598-EFCC8C5FFF69}"/>
              </a:ext>
            </a:extLst>
          </p:cNvPr>
          <p:cNvSpPr txBox="1"/>
          <p:nvPr/>
        </p:nvSpPr>
        <p:spPr>
          <a:xfrm>
            <a:off x="5663196" y="4057452"/>
            <a:ext cx="2918989" cy="215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DE" sz="1400" kern="0">
                <a:solidFill>
                  <a:srgbClr val="000000"/>
                </a:solidFill>
                <a:latin typeface="Aptos"/>
                <a:ea typeface="Arial Unicode MS" pitchFamily="34" charset="-128"/>
              </a:rPr>
              <a:t>Business </a:t>
            </a:r>
            <a:r>
              <a:rPr lang="de-DE" sz="1400" kern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Network</a:t>
            </a:r>
            <a:endParaRPr lang="de-DE" sz="1600" kern="0">
              <a:solidFill>
                <a:srgbClr val="000000"/>
              </a:solidFill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E897B-1934-8068-3D5B-6C3FB153D00C}"/>
              </a:ext>
            </a:extLst>
          </p:cNvPr>
          <p:cNvSpPr txBox="1"/>
          <p:nvPr/>
        </p:nvSpPr>
        <p:spPr>
          <a:xfrm>
            <a:off x="1690044" y="3195522"/>
            <a:ext cx="2918989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dirty="0">
                <a:latin typeface="Aptos"/>
              </a:rPr>
              <a:t>Invitation to</a:t>
            </a:r>
            <a:br>
              <a:rPr lang="en-US" sz="1600" dirty="0">
                <a:latin typeface="Aptos"/>
              </a:rPr>
            </a:br>
            <a:r>
              <a:rPr lang="en-US" sz="1600" dirty="0">
                <a:latin typeface="Aptos"/>
              </a:rPr>
              <a:t>SAP Business Network</a:t>
            </a:r>
            <a:endParaRPr lang="en-US" sz="1799" dirty="0">
              <a:latin typeface="Apto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7369E-C268-ACBD-C87B-9C9D0B84F795}"/>
              </a:ext>
            </a:extLst>
          </p:cNvPr>
          <p:cNvSpPr txBox="1"/>
          <p:nvPr/>
        </p:nvSpPr>
        <p:spPr>
          <a:xfrm>
            <a:off x="4358540" y="3189329"/>
            <a:ext cx="1724059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Create Account </a:t>
            </a:r>
            <a:b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en-US" sz="1600" u="sng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 Login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D93CB3-83AF-C94B-3D83-0F4697E8B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7228" y="4365617"/>
            <a:ext cx="1269221" cy="1269221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9A37EFC2-4A03-D7CC-28A1-4E06D1BB4FA9}"/>
              </a:ext>
            </a:extLst>
          </p:cNvPr>
          <p:cNvSpPr/>
          <p:nvPr/>
        </p:nvSpPr>
        <p:spPr bwMode="gray">
          <a:xfrm>
            <a:off x="2004819" y="2280844"/>
            <a:ext cx="370667" cy="22092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GB" sz="1799" kern="0" dirty="0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1985355-B526-4F68-C324-D746BEC45D54}"/>
              </a:ext>
            </a:extLst>
          </p:cNvPr>
          <p:cNvSpPr/>
          <p:nvPr/>
        </p:nvSpPr>
        <p:spPr bwMode="gray">
          <a:xfrm>
            <a:off x="3993815" y="2280844"/>
            <a:ext cx="370667" cy="22092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GB" sz="1799" kern="0" dirty="0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75994D6-0181-BA3F-B9D7-FB095E8F170F}"/>
              </a:ext>
            </a:extLst>
          </p:cNvPr>
          <p:cNvSpPr/>
          <p:nvPr/>
        </p:nvSpPr>
        <p:spPr bwMode="gray">
          <a:xfrm>
            <a:off x="5997961" y="2280844"/>
            <a:ext cx="370667" cy="22092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GB" sz="1799" kern="0" dirty="0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E344ED02-0609-B502-2CCD-A3741A1FF161}"/>
              </a:ext>
            </a:extLst>
          </p:cNvPr>
          <p:cNvSpPr/>
          <p:nvPr/>
        </p:nvSpPr>
        <p:spPr bwMode="gray">
          <a:xfrm>
            <a:off x="7906959" y="4859891"/>
            <a:ext cx="370667" cy="22092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GB" sz="1799" kern="0" dirty="0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FD4FF28E-598C-7851-C115-8A6C9B62E434}"/>
              </a:ext>
            </a:extLst>
          </p:cNvPr>
          <p:cNvSpPr/>
          <p:nvPr/>
        </p:nvSpPr>
        <p:spPr bwMode="gray">
          <a:xfrm>
            <a:off x="9847301" y="4862853"/>
            <a:ext cx="370667" cy="22092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GB" sz="1799" kern="0" dirty="0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CC91F2-51F2-D9AA-5A39-4E9F591BD60D}"/>
              </a:ext>
            </a:extLst>
          </p:cNvPr>
          <p:cNvSpPr txBox="1"/>
          <p:nvPr/>
        </p:nvSpPr>
        <p:spPr>
          <a:xfrm>
            <a:off x="6273632" y="5797231"/>
            <a:ext cx="1724059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First Purchase </a:t>
            </a:r>
            <a:b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</a:br>
            <a:r>
              <a:rPr lang="en-US" sz="1600" kern="0" dirty="0">
                <a:solidFill>
                  <a:srgbClr val="000000"/>
                </a:solidFill>
                <a:latin typeface="Aptos"/>
                <a:ea typeface="Arial Unicode MS" pitchFamily="34" charset="-128"/>
                <a:cs typeface="Arial Unicode MS" pitchFamily="34" charset="-128"/>
              </a:rPr>
              <a:t>Order via Email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02AAAA08-3CC5-6199-08B4-4E5A2AB9E168}"/>
              </a:ext>
            </a:extLst>
          </p:cNvPr>
          <p:cNvSpPr/>
          <p:nvPr/>
        </p:nvSpPr>
        <p:spPr bwMode="gray">
          <a:xfrm>
            <a:off x="5886389" y="4859891"/>
            <a:ext cx="462335" cy="22092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GB" sz="1799" kern="0" dirty="0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6FCDCA-7DFE-086E-55DF-81EBD3E8AB7D}"/>
              </a:ext>
            </a:extLst>
          </p:cNvPr>
          <p:cNvSpPr/>
          <p:nvPr/>
        </p:nvSpPr>
        <p:spPr bwMode="gray">
          <a:xfrm>
            <a:off x="7935474" y="2326204"/>
            <a:ext cx="332073" cy="112421"/>
          </a:xfrm>
          <a:prstGeom prst="rect">
            <a:avLst/>
          </a:prstGeom>
          <a:solidFill>
            <a:srgbClr val="D9D9D9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it-IT" sz="1799" kern="0" err="1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DE13C8-A0F1-02E4-4553-AFD170ECCC70}"/>
              </a:ext>
            </a:extLst>
          </p:cNvPr>
          <p:cNvSpPr/>
          <p:nvPr/>
        </p:nvSpPr>
        <p:spPr bwMode="gray">
          <a:xfrm rot="5400000">
            <a:off x="7480070" y="3017727"/>
            <a:ext cx="1483541" cy="111571"/>
          </a:xfrm>
          <a:prstGeom prst="rect">
            <a:avLst/>
          </a:prstGeom>
          <a:solidFill>
            <a:srgbClr val="D9D9D9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it-IT" sz="1799" kern="0" err="1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DFDD06-EDE9-12F2-608F-10046D899FFE}"/>
              </a:ext>
            </a:extLst>
          </p:cNvPr>
          <p:cNvSpPr/>
          <p:nvPr/>
        </p:nvSpPr>
        <p:spPr bwMode="gray">
          <a:xfrm rot="10800000">
            <a:off x="5907151" y="3801547"/>
            <a:ext cx="2375381" cy="111571"/>
          </a:xfrm>
          <a:prstGeom prst="rect">
            <a:avLst/>
          </a:prstGeom>
          <a:solidFill>
            <a:srgbClr val="D9D9D9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it-IT" sz="1799" kern="0" err="1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529CF7-0CE0-2E35-51EC-C29F7BACBA3C}"/>
              </a:ext>
            </a:extLst>
          </p:cNvPr>
          <p:cNvSpPr/>
          <p:nvPr/>
        </p:nvSpPr>
        <p:spPr bwMode="gray">
          <a:xfrm rot="5400000">
            <a:off x="5341094" y="4342331"/>
            <a:ext cx="1202161" cy="111571"/>
          </a:xfrm>
          <a:prstGeom prst="rect">
            <a:avLst/>
          </a:prstGeom>
          <a:solidFill>
            <a:srgbClr val="D9D9D9"/>
          </a:solidFill>
          <a:ln w="2540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it-IT" sz="1799" kern="0" err="1">
              <a:latin typeface="Aptos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57B1FF-A6D2-D1F1-95A8-BE55B79CFD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3753" b="54235"/>
          <a:stretch/>
        </p:blipFill>
        <p:spPr>
          <a:xfrm>
            <a:off x="10573737" y="4679143"/>
            <a:ext cx="957919" cy="710165"/>
          </a:xfrm>
          <a:prstGeom prst="rect">
            <a:avLst/>
          </a:prstGeom>
        </p:spPr>
      </p:pic>
      <p:sp>
        <p:nvSpPr>
          <p:cNvPr id="57" name="Title 3">
            <a:extLst>
              <a:ext uri="{FF2B5EF4-FFF2-40B4-BE49-F238E27FC236}">
                <a16:creationId xmlns:a16="http://schemas.microsoft.com/office/drawing/2014/main" id="{979064CD-06EA-0293-ABDE-F51FD3EFEDC2}"/>
              </a:ext>
            </a:extLst>
          </p:cNvPr>
          <p:cNvSpPr txBox="1">
            <a:spLocks/>
          </p:cNvSpPr>
          <p:nvPr/>
        </p:nvSpPr>
        <p:spPr>
          <a:xfrm>
            <a:off x="1690044" y="667679"/>
            <a:ext cx="2283136" cy="49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145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E8667-78C0-8850-FD68-8A4A6546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293A5E7A-009A-970A-F7A2-D5E7312507B6}"/>
              </a:ext>
            </a:extLst>
          </p:cNvPr>
          <p:cNvSpPr txBox="1">
            <a:spLocks/>
          </p:cNvSpPr>
          <p:nvPr/>
        </p:nvSpPr>
        <p:spPr>
          <a:xfrm>
            <a:off x="1661849" y="3429000"/>
            <a:ext cx="10372718" cy="43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SAP Business Network Invitation and Registration</a:t>
            </a:r>
            <a:br>
              <a:rPr lang="en-US" sz="33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3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32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heme/theme1.xml><?xml version="1.0" encoding="utf-8"?>
<a:theme xmlns:a="http://schemas.openxmlformats.org/drawingml/2006/main" name="SAP 2022 16x9 white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6" id="{6EE3CE7A-E618-354C-A911-C8B540FBF846}" vid="{D6A1CD9D-FAE1-404C-ADBB-39144CF6869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c5aaa9d7-290b-44ee-93e2-ab53c84c297d" origin="defaultValue">
  <element uid="eaaffbea-d54f-4366-9b80-6c96d797fbd4" value=""/>
</sisl>
</file>

<file path=customXml/itemProps1.xml><?xml version="1.0" encoding="utf-8"?>
<ds:datastoreItem xmlns:ds="http://schemas.openxmlformats.org/officeDocument/2006/customXml" ds:itemID="{6D58A978-72C5-4AA0-BF00-32FFD8E2339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328</TotalTime>
  <Words>1364</Words>
  <Application>Microsoft Office PowerPoint</Application>
  <PresentationFormat>Widescreen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
Calibri
</vt:lpstr>
      <vt:lpstr>72 Brand</vt:lpstr>
      <vt:lpstr>72 Brand Medium</vt:lpstr>
      <vt:lpstr>Aptos</vt:lpstr>
      <vt:lpstr>Aptos Display</vt:lpstr>
      <vt:lpstr>Arial</vt:lpstr>
      <vt:lpstr>Arial Unicode MS</vt:lpstr>
      <vt:lpstr>Calibri</vt:lpstr>
      <vt:lpstr>Courier New</vt:lpstr>
      <vt:lpstr>Symbol</vt:lpstr>
      <vt:lpstr>TT Rounds Condensed</vt:lpstr>
      <vt:lpstr>Wingdings</vt:lpstr>
      <vt:lpstr>SAP 2022 16x9 white</vt:lpstr>
      <vt:lpstr>1_Office Theme</vt:lpstr>
      <vt:lpstr>SAP Ariba Commerce Automation Manual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SAP Business Network Invitation and Registration </vt:lpstr>
      <vt:lpstr>SAP Business Network Invitation and Registration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Supplier Mobile App</vt:lpstr>
      <vt:lpstr>Thanks</vt:lpstr>
    </vt:vector>
  </TitlesOfParts>
  <Company>Advanced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Eid M. Al-Shammari</dc:creator>
  <cp:lastModifiedBy>Asma A. Bamaga</cp:lastModifiedBy>
  <cp:revision>35</cp:revision>
  <dcterms:created xsi:type="dcterms:W3CDTF">2023-10-03T11:50:05Z</dcterms:created>
  <dcterms:modified xsi:type="dcterms:W3CDTF">2025-02-12T07:24:01Z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c9542e01-570c-4185-aa20-e22c18c42013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policy="c5aaa9d7-290b-44ee-93e2-ab53c84c297d" origin="defaultValue" xmlns="http://www.boldonj</vt:lpwstr>
  </property>
  <property fmtid="{D5CDD505-2E9C-101B-9397-08002B2CF9AE}" pid="4" name="bjDocumentLabelXML-0">
    <vt:lpwstr>ames.com/2008/01/sie/internal/label"&gt;&lt;element uid="eaaffbea-d54f-4366-9b80-6c96d797fbd4" value="" /&gt;&lt;/sisl&gt;</vt:lpwstr>
  </property>
  <property fmtid="{D5CDD505-2E9C-101B-9397-08002B2CF9AE}" pid="5" name="bjDocumentSecurityLabel">
    <vt:lpwstr>[Classification: Internal Use]</vt:lpwstr>
  </property>
  <property fmtid="{D5CDD505-2E9C-101B-9397-08002B2CF9AE}" pid="6" name="bjClsUserRVM">
    <vt:lpwstr>[]</vt:lpwstr>
  </property>
  <property fmtid="{D5CDD505-2E9C-101B-9397-08002B2CF9AE}" pid="7" name="bjSaver">
    <vt:lpwstr>uq+sFdNsxP5cL+2dNSJck90/c7W5GSfC</vt:lpwstr>
  </property>
  <property fmtid="{D5CDD505-2E9C-101B-9397-08002B2CF9AE}" pid="8" name="bjSlideMasterFooterText">
    <vt:lpwstr>Classification: Internal Use</vt:lpwstr>
  </property>
  <property fmtid="{D5CDD505-2E9C-101B-9397-08002B2CF9AE}" pid="9" name="MSIP_Label_80dd3569-6420-423e-ac47-68fba0808090_Enabled">
    <vt:lpwstr>true</vt:lpwstr>
  </property>
  <property fmtid="{D5CDD505-2E9C-101B-9397-08002B2CF9AE}" pid="10" name="MSIP_Label_80dd3569-6420-423e-ac47-68fba0808090_SetDate">
    <vt:lpwstr>2025-02-12T07:19:44Z</vt:lpwstr>
  </property>
  <property fmtid="{D5CDD505-2E9C-101B-9397-08002B2CF9AE}" pid="11" name="MSIP_Label_80dd3569-6420-423e-ac47-68fba0808090_Method">
    <vt:lpwstr>Privileged</vt:lpwstr>
  </property>
  <property fmtid="{D5CDD505-2E9C-101B-9397-08002B2CF9AE}" pid="12" name="MSIP_Label_80dd3569-6420-423e-ac47-68fba0808090_Name">
    <vt:lpwstr>Public Use</vt:lpwstr>
  </property>
  <property fmtid="{D5CDD505-2E9C-101B-9397-08002B2CF9AE}" pid="13" name="MSIP_Label_80dd3569-6420-423e-ac47-68fba0808090_SiteId">
    <vt:lpwstr>11959ebb-5f33-4b6c-ba74-3b5058727178</vt:lpwstr>
  </property>
  <property fmtid="{D5CDD505-2E9C-101B-9397-08002B2CF9AE}" pid="14" name="MSIP_Label_80dd3569-6420-423e-ac47-68fba0808090_ActionId">
    <vt:lpwstr>7e1cd00a-104f-4e76-a22d-71a73fd61d54</vt:lpwstr>
  </property>
  <property fmtid="{D5CDD505-2E9C-101B-9397-08002B2CF9AE}" pid="15" name="MSIP_Label_80dd3569-6420-423e-ac47-68fba0808090_ContentBits">
    <vt:lpwstr>3</vt:lpwstr>
  </property>
  <property fmtid="{D5CDD505-2E9C-101B-9397-08002B2CF9AE}" pid="16" name="ClassificationContentMarkingFooterLocations">
    <vt:lpwstr>SAP 2022 16x9 white:5\1_Office Theme:8</vt:lpwstr>
  </property>
  <property fmtid="{D5CDD505-2E9C-101B-9397-08002B2CF9AE}" pid="17" name="ClassificationContentMarkingFooterText">
    <vt:lpwstr>Classification: Public Use </vt:lpwstr>
  </property>
</Properties>
</file>