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ink/ink4.xml" ContentType="application/inkml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30.xml" ContentType="application/vnd.openxmlformats-officedocument.presentationml.tags+xml"/>
  <Override PartName="/ppt/notesSlides/notesSlide26.xml" ContentType="application/vnd.openxmlformats-officedocument.presentationml.notesSlide+xml"/>
  <Override PartName="/ppt/tags/tag31.xml" ContentType="application/vnd.openxmlformats-officedocument.presentationml.tags+xml"/>
  <Override PartName="/ppt/notesSlides/notesSlide27.xml" ContentType="application/vnd.openxmlformats-officedocument.presentationml.notesSlide+xml"/>
  <Override PartName="/ppt/tags/tag32.xml" ContentType="application/vnd.openxmlformats-officedocument.presentationml.tags+xml"/>
  <Override PartName="/ppt/notesSlides/notesSlide28.xml" ContentType="application/vnd.openxmlformats-officedocument.presentationml.notesSlide+xml"/>
  <Override PartName="/ppt/tags/tag33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2"/>
  </p:notesMasterIdLst>
  <p:sldIdLst>
    <p:sldId id="256" r:id="rId3"/>
    <p:sldId id="257" r:id="rId4"/>
    <p:sldId id="259" r:id="rId5"/>
    <p:sldId id="260" r:id="rId6"/>
    <p:sldId id="278" r:id="rId7"/>
    <p:sldId id="279" r:id="rId8"/>
    <p:sldId id="280" r:id="rId9"/>
    <p:sldId id="261" r:id="rId10"/>
    <p:sldId id="281" r:id="rId11"/>
    <p:sldId id="282" r:id="rId12"/>
    <p:sldId id="283" r:id="rId13"/>
    <p:sldId id="284" r:id="rId14"/>
    <p:sldId id="263" r:id="rId15"/>
    <p:sldId id="264" r:id="rId16"/>
    <p:sldId id="265" r:id="rId17"/>
    <p:sldId id="269" r:id="rId18"/>
    <p:sldId id="277" r:id="rId19"/>
    <p:sldId id="268" r:id="rId20"/>
    <p:sldId id="270" r:id="rId21"/>
    <p:sldId id="271" r:id="rId22"/>
    <p:sldId id="287" r:id="rId23"/>
    <p:sldId id="289" r:id="rId24"/>
    <p:sldId id="272" r:id="rId25"/>
    <p:sldId id="286" r:id="rId26"/>
    <p:sldId id="288" r:id="rId27"/>
    <p:sldId id="273" r:id="rId28"/>
    <p:sldId id="274" r:id="rId29"/>
    <p:sldId id="285" r:id="rId30"/>
    <p:sldId id="25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9" autoAdjust="0"/>
    <p:restoredTop sz="91829" autoAdjust="0"/>
  </p:normalViewPr>
  <p:slideViewPr>
    <p:cSldViewPr snapToGrid="0">
      <p:cViewPr varScale="1">
        <p:scale>
          <a:sx n="69" d="100"/>
          <a:sy n="69" d="100"/>
        </p:scale>
        <p:origin x="8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05:38:44.0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24575,'132'1'0,"153"21"0,-124-8 0,249-11 0,-202-6 0,-60 1 0,163 6 0,-168 14 0,-83-8 0,64 1 0,-89-11 0,4 1 0,0 0 0,56 11 0,-20 0-217,1-4-1,151-5 0,-183-3-494,-20 0-6114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05:38:48.1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2581 28 24575,'-2466'0'0,"2457"0"0,0 0 0,0 0 0,1 0 0,-1-1 0,0-1 0,0 1 0,1-2 0,-1 1 0,1-1 0,0 0 0,-11-6 0,22 6 0,12 3 0,18 4 0,9 6 0,0 2 0,0 2 0,51 24 0,2 1 0,-1 6 0,-69-32 0,0 0 0,39 12 0,-31-14 0,1-1 0,0-2 0,1-2 0,67 5 0,-3-9 0,0-4 0,193-30 0,-174 12 0,1 5 0,235 3 0,-272 14 0,141-4 0,-191-4-1365,-7-3-5461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05:39:49.46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24575,'1003'0'0,"-980"2"0,1 0 0,-1 2 0,31 8 0,-27-5 0,53 5 0,370-8 0,-230-7 0,263 3-1365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05:40:13.00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41 24575,'48'-3'0,"83"-14"0,-80 9 0,62-3 0,679 9 0,-381 5 0,-70-3-1365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05:37:53.3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234 116 24575,'1279'0'0,"-1226"3"0,84 14 0,-82-8 0,79 3 0,118-14 0,-475 0 0,-249 5 0,319 15 0,-30 2 0,147-17 0,-65 13 0,62-8 0,-48 3 0,-390-8 0,246-6 0,216 3 0,2 1 0,1-1 0,-1 0 0,0-1 0,0 0 0,0-2 0,1 1 0,-19-7 0,31 9 0,-1 0 0,1 0 0,0 0 0,0 0 0,-1 0 0,1 0 0,0 0 0,0 0 0,-1 0 0,1 0 0,0 0 0,0 0 0,-1 0 0,1-1 0,0 1 0,0 0 0,0 0 0,-1 0 0,1 0 0,0 0 0,0-1 0,0 1 0,0 0 0,-1 0 0,1 0 0,0-1 0,0 1 0,0 0 0,0 0 0,0 0 0,0-1 0,-1 1 0,1 0 0,0 0 0,0-1 0,0 1 0,0 0 0,0 0 0,0-1 0,0 1 0,0 0 0,0 0 0,0-1 0,0 1 0,0 0 0,0 0 0,0-1 0,1 1 0,-1 0 0,0 0 0,0 0 0,0-1 0,0 1 0,0 0 0,19-7 0,25 0 0,407 3 0,-231 7 0,859-3 0,-1057 0 0,1-2 0,40-7 0,-55 8 0,-1-1 0,1 0 0,0-1 0,-1 1 0,0-2 0,0 1 0,0-1 0,0 0 0,0 0 0,-1 0 0,9-9 0,-13 11 0,-1 1 0,1-1 0,-1 1 0,0-1 0,0 1 0,0-1 0,0 0 0,0 0 0,0 1 0,-1-1 0,1 0 0,0 0 0,-1 0 0,0 0 0,1 0 0,-1 0 0,0 0 0,0 0 0,0 0 0,0 0 0,0 0 0,0 0 0,-1 1 0,0-4 0,-1 2 0,1 0 0,-1-1 0,0 1 0,-1 0 0,1 0 0,0 0 0,-1 0 0,0 0 0,0 1 0,0-1 0,-5-3 0,-4-1 0,1 0 0,-1 1 0,0 1 0,0 0 0,-1 0 0,-20-4 0,19 7 0,1 1 0,-1 0 0,1 1 0,0 0 0,-1 1 0,1 1 0,-1 0 0,1 1 0,0 0 0,0 1 0,1 0 0,-1 1 0,1 1 0,0 0 0,0 0 0,0 1 0,-13 12 0,8-8 0,-1-1 0,0 0 0,0-1 0,-1-1 0,-34 9 0,-107 18 0,-8 3 0,135-29 0,0-2 0,0-1 0,-68 3 0,-107-11 0,80-1 0,87 4 0,22 0 0,1 0 0,-1-2 0,-20-2 0,35 2 0,-1 0 0,1 0 0,-1 0 0,1 0 0,0-1 0,0 0 0,0 0 0,0 0 0,0 0 0,0 0 0,1-1 0,-1 0 0,1 0 0,-1 0 0,1 0 0,0 0 0,-4-7 0,-27-55 0,35 67 0,2 3 0,0-1 0,0 1 0,1-1 0,0 0 0,0 0 0,0 0 0,0 0 0,1-1 0,0 0 0,-1 0 0,1 0 0,0 0 0,1-1 0,7 3 0,29 3 0,1-2 0,0-2 0,0-1 0,81-7 0,-34 1 0,-31 3 0,33 0 0,182-24 0,31-15 0,-268 32-1365,-4 2-5461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05:41:17.08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24575,'52'2'0,"1"1"0,69 15 0,-31-7 0,0-3 0,160-9 0,-94-2 0,906 3-1365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05:41:48.91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42 24575,'2043'0'0,"-1991"-2"0,81-15 0,26-2 0,507 15 0,-344 7 0,350-3 0,-661 0-273,0 0 0,0 1 0,0 0 0,13 4 0</inkml:trace>
</inkml:ink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4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B0109-1BF1-4160-B0A4-D1700CD98D8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/>
            </a:lvl1pPr>
          </a:lstStyle>
          <a:p>
            <a:r>
              <a:rPr lang="en-US" sz="1000">
                <a:solidFill>
                  <a:srgbClr val="000000"/>
                </a:solidFill>
              </a:rPr>
              <a:t>Classification: </a:t>
            </a:r>
            <a:r>
              <a:rPr lang="en-US" sz="1000">
                <a:solidFill>
                  <a:srgbClr val="339966"/>
                </a:solidFill>
              </a:rPr>
              <a:t>Internal Use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29B33-D46B-4F23-8CDF-D448844A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0856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9B33-D46B-4F23-8CDF-D448844A44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26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9B33-D46B-4F23-8CDF-D448844A44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82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9B33-D46B-4F23-8CDF-D448844A44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33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9B33-D46B-4F23-8CDF-D448844A44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46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9B33-D46B-4F23-8CDF-D448844A44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17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9B33-D46B-4F23-8CDF-D448844A44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70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9B33-D46B-4F23-8CDF-D448844A44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16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9B33-D46B-4F23-8CDF-D448844A44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9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9B33-D46B-4F23-8CDF-D448844A44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9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9B33-D46B-4F23-8CDF-D448844A44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08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9B33-D46B-4F23-8CDF-D448844A44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6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9B33-D46B-4F23-8CDF-D448844A44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46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9B33-D46B-4F23-8CDF-D448844A44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83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C4370-8883-21ED-174D-D1E03DF9F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F4B2FF-007C-0F86-2069-5941EB4A3B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82795B-5E2E-3812-7943-B4D8974E8A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1404D-904F-E9B7-5382-5EF7BAAC98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9B33-D46B-4F23-8CDF-D448844A44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715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5FDBE-F9C2-4DB0-C110-61694F417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70C8DF-6954-26AC-C4CC-C5AE33C89D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2F4EBF-4368-E1AC-115F-590B355D3E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B65EB-0797-FD56-8126-CE96CC2796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9B33-D46B-4F23-8CDF-D448844A44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28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9B33-D46B-4F23-8CDF-D448844A44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51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025A3-F12C-D92A-FB38-388D5DA89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E39FA6-D7C4-7324-BD8F-0A2501B50A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A09088-3D70-6751-FD20-52EB1F31C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75A8C-13B3-F808-4592-6A5C837D2C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9B33-D46B-4F23-8CDF-D448844A44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812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F6B7C-2EF0-C1C6-55AE-5529CB6E8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7122EF-5E67-CAC9-45C0-35BAC5EA1D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466AEB-0528-2779-111B-45B7C80B0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2EED0-48C9-C36C-3D54-1078A1AD05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9B33-D46B-4F23-8CDF-D448844A44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294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9B33-D46B-4F23-8CDF-D448844A44B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147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9B33-D46B-4F23-8CDF-D448844A44B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967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9B33-D46B-4F23-8CDF-D448844A44B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942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9B33-D46B-4F23-8CDF-D448844A44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70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9B33-D46B-4F23-8CDF-D448844A44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3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9B33-D46B-4F23-8CDF-D448844A44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71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9B33-D46B-4F23-8CDF-D448844A44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1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9B33-D46B-4F23-8CDF-D448844A44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47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9B33-D46B-4F23-8CDF-D448844A44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99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9B33-D46B-4F23-8CDF-D448844A44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47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29B33-D46B-4F23-8CDF-D448844A44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8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231C1-2C6A-1A7A-6D75-FED9B98E5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BC1EEE-0579-1CF5-FD9D-42572FD8F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98AC5-E2B6-E133-5276-56D938EAE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42B0-F085-45A9-ABA4-6A286C09377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95E32-E92E-29A6-9111-51DA3CBFCF1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 algn="l">
              <a:defRPr lang="en-US"/>
            </a:lvl1pPr>
          </a:lstStyle>
          <a:p>
            <a:r>
              <a:rPr lang="en-US" sz="1000">
                <a:solidFill>
                  <a:srgbClr val="000000"/>
                </a:solidFill>
              </a:rPr>
              <a:t>Classification: </a:t>
            </a:r>
            <a:r>
              <a:rPr lang="en-US" sz="1000">
                <a:solidFill>
                  <a:srgbClr val="339966"/>
                </a:solidFill>
              </a:rPr>
              <a:t>Internal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8CA4C-A13B-C6F9-0E61-29D761BD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AB3-7880-420A-B5FA-3DB3591C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7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36F92-CB2B-FCAC-DBD3-EA2854288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71D9D-ABD2-B04A-A8D9-965B84884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A23E3-2756-C2F6-4BFE-87FF7D6ED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42B0-F085-45A9-ABA4-6A286C09377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9025F-3AA5-C92C-CD84-50E83B7A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921A2-0421-AC1D-25F7-B87E5FD10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AB3-7880-420A-B5FA-3DB3591C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4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03466F-EF52-FFE5-228E-5E86ED2F80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0BD5E-9190-3421-0D27-6D9DE241C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789BD-611C-C4B3-8A4A-B1B1B360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42B0-F085-45A9-ABA4-6A286C09377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5DAB4-BEBD-F9FD-1AE7-7F24525E6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124DF-664E-6C84-3EA3-5ED72F70C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AB3-7880-420A-B5FA-3DB3591C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9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FEFA6-70F1-74FA-DEBC-3D9D6626A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0A94F-0C75-6484-AB9F-2CB1609FC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C51FF-49D8-5DF6-0424-3BABDC09F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42B0-F085-45A9-ABA4-6A286C09377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DB875-DB5E-7AB8-4B41-DE30FB63A2C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 algn="l">
              <a:defRPr lang="en-US"/>
            </a:lvl1pPr>
          </a:lstStyle>
          <a:p>
            <a:r>
              <a:rPr lang="en-US" sz="1000">
                <a:solidFill>
                  <a:srgbClr val="000000"/>
                </a:solidFill>
              </a:rPr>
              <a:t>Classification: </a:t>
            </a:r>
            <a:r>
              <a:rPr lang="en-US" sz="1000">
                <a:solidFill>
                  <a:srgbClr val="339966"/>
                </a:solidFill>
              </a:rPr>
              <a:t>Internal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25449-A302-1DB2-1941-4B6C8FA98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AB3-7880-420A-B5FA-3DB3591C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E27C-F385-3E5A-82A2-DBC4A22E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7A385-E6F4-5187-EA84-22CBE6E12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69B80-17FF-39DA-2B25-F70E3711D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42B0-F085-45A9-ABA4-6A286C09377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46228-73DB-07FA-B2F4-B27CDF539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6F538-8989-6CB8-1602-6C63D716B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AB3-7880-420A-B5FA-3DB3591C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AA99D-D092-7BB2-458F-DC1464BCF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147BB-BB31-2E01-6581-46A4DD276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BC490-6BB3-1D41-49D7-FFE71A68E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D06D2-2106-A2AA-5ADA-1A605FEDA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42B0-F085-45A9-ABA4-6A286C09377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C55C9-A8F0-6D40-A160-743F73EE7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7FC19-6AFC-D506-B1E7-2B08C125B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AB3-7880-420A-B5FA-3DB3591C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4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C2534-8724-668C-2205-775853CA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C10D1-8983-AB6D-494B-924552A5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BF645-5557-2092-F25E-7B363CBAC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DDE6DC-C139-5C44-D516-6A0EB07F1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7FCBF-BB2A-685A-46C9-2AC8B3FF0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E6A40A-8889-BDE5-FE4B-26DA59B57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42B0-F085-45A9-ABA4-6A286C09377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747EE7-90C9-4798-1785-A400C98B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75838-BC27-C98D-5E3E-8E35D576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AB3-7880-420A-B5FA-3DB3591C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5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5D6FF-279D-7887-4CDE-ED2D775B6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8E3549-035E-D003-94CC-BFF871BD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42B0-F085-45A9-ABA4-6A286C09377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B336F0-8061-F1F3-302F-660CC2E2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7EFF5-9386-9B30-4FE1-B2ED2364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AB3-7880-420A-B5FA-3DB3591C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3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C00768-0B43-9AAA-FC55-B9516590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42B0-F085-45A9-ABA4-6A286C09377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6B1C7A-2D30-9C0B-DF5B-F305E74D8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ED524-CCCA-354D-DA10-BFFADCBC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AB3-7880-420A-B5FA-3DB3591C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7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C3B0-B184-EDC1-4E0E-53B37D5A6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A8988-BAD2-FCBA-D749-0A1F8F33E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E82322-6DFB-8964-7085-71F5463CD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90328-CD1C-313B-EB88-7DCB7BEF8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42B0-F085-45A9-ABA4-6A286C09377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B4D82-DDF6-7B09-DEDE-273FBFC6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69A4A-E6F5-1110-4C54-BAAE2F8CA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AB3-7880-420A-B5FA-3DB3591C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33B89-A079-8392-5A38-FD912995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62E04F-FCDF-F023-A4B3-1E16A10E3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6AB94-66CA-A161-11EE-CF8A9BC96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F6C3-AA91-D5A9-609A-11985F77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42B0-F085-45A9-ABA4-6A286C09377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27814-5799-A081-FF88-956EEDDC0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24E47-676C-BF5E-74FA-F3866BE91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AB3-7880-420A-B5FA-3DB3591C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3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280598-2D92-0371-D6AD-FFEC702AB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2001D-BB09-C591-F2EC-CBD31BF52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ECAD1-DDA6-DC80-CB5A-8EDE829BC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142B0-F085-45A9-ABA4-6A286C09377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3135D-EE88-CC0B-84C5-69323E8D23F0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/>
            </a:lvl1pPr>
          </a:lstStyle>
          <a:p>
            <a:r>
              <a:rPr lang="en-US" sz="1000">
                <a:solidFill>
                  <a:srgbClr val="000000"/>
                </a:solidFill>
              </a:rPr>
              <a:t>Classification: </a:t>
            </a:r>
            <a:r>
              <a:rPr lang="en-US" sz="1000">
                <a:solidFill>
                  <a:srgbClr val="339966"/>
                </a:solidFill>
              </a:rPr>
              <a:t>Internal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ECF65-FB10-ADFC-D939-05747C36B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91AB3-7880-420A-B5FA-3DB3591C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4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13.xml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50.png"/><Relationship Id="rId5" Type="http://schemas.openxmlformats.org/officeDocument/2006/relationships/customXml" Target="../ink/ink1.xml"/><Relationship Id="rId10" Type="http://schemas.openxmlformats.org/officeDocument/2006/relationships/image" Target="../media/image70.png"/><Relationship Id="rId4" Type="http://schemas.openxmlformats.org/officeDocument/2006/relationships/image" Target="../media/image10.png"/><Relationship Id="rId9" Type="http://schemas.openxmlformats.org/officeDocument/2006/relationships/customXml" Target="../ink/ink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90.png"/><Relationship Id="rId5" Type="http://schemas.openxmlformats.org/officeDocument/2006/relationships/customXml" Target="../ink/ink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notesSlide" Target="../notesSlides/notesSlide17.xml"/><Relationship Id="rId7" Type="http://schemas.openxmlformats.org/officeDocument/2006/relationships/customXml" Target="../ink/ink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30.png"/><Relationship Id="rId5" Type="http://schemas.openxmlformats.org/officeDocument/2006/relationships/customXml" Target="../ink/ink5.xml"/><Relationship Id="rId10" Type="http://schemas.openxmlformats.org/officeDocument/2006/relationships/image" Target="../media/image150.png"/><Relationship Id="rId4" Type="http://schemas.openxmlformats.org/officeDocument/2006/relationships/image" Target="../media/image14.png"/><Relationship Id="rId9" Type="http://schemas.openxmlformats.org/officeDocument/2006/relationships/customXml" Target="../ink/ink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notesSlide" Target="../notesSlides/notesSlide2.xml"/><Relationship Id="rId7" Type="http://schemas.openxmlformats.org/officeDocument/2006/relationships/slide" Target="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12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hyperlink" Target="http://netstat.ariba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hyperlink" Target="http://www.ariba.com/solutions/discovery-for-suppliers.cfm" TargetMode="External"/><Relationship Id="rId5" Type="http://schemas.openxmlformats.org/officeDocument/2006/relationships/hyperlink" Target="http://trust.ariba.com/" TargetMode="External"/><Relationship Id="rId4" Type="http://schemas.openxmlformats.org/officeDocument/2006/relationships/hyperlink" Target="https://connect.ariba.com/anfaq.ht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hyperlink" Target="https://ind01.safelinks.protection.outlook.com/?url=http%3A%2F%2Fadvanced.sourcing.mn2.ariba.com%2Fad%2FselfRegistration%2F_c_%2FC2&amp;data=05%7C02%7CRishabh1.Jain%40ltimindtree.com%7C653dfb48676e4f9c104c08dc0f425c60%7Cff355289721e4dd7a663afec62ab9d54%7C0%7C0%7C638402024986035459%7CUnknown%7CTWFpbGZsb3d8eyJWIjoiMC4wLjAwMDAiLCJQIjoiV2luMzIiLCJBTiI6Ik1haWwiLCJXVCI6Mn0%3D%7C3000%7C%7C%7C&amp;sdata=P%2Ffbgjder%2FwArs3E4NABMe5IzkwnmzCvDp40rixy5o8%3D&amp;reserved=0" TargetMode="External"/><Relationship Id="rId4" Type="http://schemas.openxmlformats.org/officeDocument/2006/relationships/hyperlink" Target="http://advanced-t.sourcing.mn2.ariba.com/ad/selfRegistration/_c_/C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F4A108-064E-CCD3-6950-4249F796CF27}"/>
              </a:ext>
            </a:extLst>
          </p:cNvPr>
          <p:cNvSpPr/>
          <p:nvPr/>
        </p:nvSpPr>
        <p:spPr>
          <a:xfrm>
            <a:off x="2161310" y="3429000"/>
            <a:ext cx="9582454" cy="2359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en-US" sz="6600" dirty="0">
                <a:solidFill>
                  <a:schemeClr val="bg1"/>
                </a:solidFill>
              </a:rPr>
              <a:t>SUPPLIER USER MANUAL</a:t>
            </a:r>
          </a:p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en-US" sz="6600" b="1" dirty="0">
                <a:solidFill>
                  <a:schemeClr val="bg1"/>
                </a:solidFill>
                <a:latin typeface="72" panose="020B0503030000000003" pitchFamily="34" charset="0"/>
                <a:cs typeface="72" panose="020B0503030000000003" pitchFamily="34" charset="0"/>
              </a:rPr>
              <a:t>REGISTRATION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16CC5-68EC-1A78-CCEF-3117801A5F0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 dirty="0">
                <a:solidFill>
                  <a:srgbClr val="000000"/>
                </a:solidFill>
              </a:rPr>
              <a:t>Classification: </a:t>
            </a:r>
            <a:r>
              <a:rPr lang="en-US" sz="1000" dirty="0">
                <a:solidFill>
                  <a:srgbClr val="339966"/>
                </a:solidFill>
              </a:rPr>
              <a:t>Internal Use</a:t>
            </a:r>
          </a:p>
        </p:txBody>
      </p:sp>
    </p:spTree>
    <p:extLst>
      <p:ext uri="{BB962C8B-B14F-4D97-AF65-F5344CB8AC3E}">
        <p14:creationId xmlns:p14="http://schemas.microsoft.com/office/powerpoint/2010/main" val="4011933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7F347-946D-AB26-320A-B2C7E496B16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000000"/>
                </a:solidFill>
              </a:rPr>
              <a:t>Classification: </a:t>
            </a:r>
            <a:r>
              <a:rPr lang="en-US" sz="1000">
                <a:solidFill>
                  <a:srgbClr val="339966"/>
                </a:solidFill>
              </a:rPr>
              <a:t>Internal Use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1E3A06-1B8A-C114-EC54-7AACBDFB40A1}"/>
              </a:ext>
            </a:extLst>
          </p:cNvPr>
          <p:cNvSpPr txBox="1"/>
          <p:nvPr/>
        </p:nvSpPr>
        <p:spPr>
          <a:xfrm>
            <a:off x="360219" y="1875710"/>
            <a:ext cx="10155381" cy="338554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A</a:t>
            </a:r>
            <a:r>
              <a:rPr lang="en-US" sz="1600" b="0" i="0" u="none" strike="noStrike" dirty="0">
                <a:solidFill>
                  <a:srgbClr val="4472C4"/>
                </a:solidFill>
                <a:effectLst/>
              </a:rPr>
              <a:t>fter filling all required and mandatory information click “Submit”</a:t>
            </a:r>
            <a:r>
              <a:rPr lang="en-US" sz="1600" b="0" i="0" dirty="0">
                <a:solidFill>
                  <a:srgbClr val="4472C4"/>
                </a:solidFill>
                <a:effectLst/>
              </a:rPr>
              <a:t>​</a:t>
            </a:r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6B5172-0E5A-E9A8-FED4-CA3B072FC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19" y="2632364"/>
            <a:ext cx="10155382" cy="36402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BE9A5E-CF1F-18B8-E25E-623AE72B0830}"/>
              </a:ext>
            </a:extLst>
          </p:cNvPr>
          <p:cNvSpPr/>
          <p:nvPr/>
        </p:nvSpPr>
        <p:spPr>
          <a:xfrm>
            <a:off x="9199418" y="5957454"/>
            <a:ext cx="748146" cy="307345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1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7F347-946D-AB26-320A-B2C7E496B16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000000"/>
                </a:solidFill>
              </a:rPr>
              <a:t>Classification: </a:t>
            </a:r>
            <a:r>
              <a:rPr lang="en-US" sz="1000">
                <a:solidFill>
                  <a:srgbClr val="339966"/>
                </a:solidFill>
              </a:rPr>
              <a:t>Internal Use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1E3A06-1B8A-C114-EC54-7AACBDFB40A1}"/>
              </a:ext>
            </a:extLst>
          </p:cNvPr>
          <p:cNvSpPr txBox="1"/>
          <p:nvPr/>
        </p:nvSpPr>
        <p:spPr>
          <a:xfrm>
            <a:off x="360219" y="1580318"/>
            <a:ext cx="10155381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A</a:t>
            </a:r>
            <a:r>
              <a:rPr lang="en-US" sz="1600" b="0" i="0" u="none" strike="noStrike" dirty="0">
                <a:solidFill>
                  <a:srgbClr val="4472C4"/>
                </a:solidFill>
                <a:effectLst/>
              </a:rPr>
              <a:t>fter </a:t>
            </a:r>
            <a:r>
              <a:rPr lang="en-US" sz="1600" dirty="0">
                <a:solidFill>
                  <a:schemeClr val="accent1"/>
                </a:solidFill>
              </a:rPr>
              <a:t>“Submit” below confirmation will appear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Once Supplier Manager will approve the supplier self registration form.​ ​​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8DBC538-F9F0-C634-D548-4C3C437D2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9" y="2871498"/>
            <a:ext cx="10155381" cy="346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9D0534-7C08-9967-213C-74E037216F5B}"/>
              </a:ext>
            </a:extLst>
          </p:cNvPr>
          <p:cNvSpPr/>
          <p:nvPr/>
        </p:nvSpPr>
        <p:spPr>
          <a:xfrm>
            <a:off x="1371599" y="3343452"/>
            <a:ext cx="7204363" cy="917269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15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7F347-946D-AB26-320A-B2C7E496B16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000000"/>
                </a:solidFill>
              </a:rPr>
              <a:t>Classification: </a:t>
            </a:r>
            <a:r>
              <a:rPr lang="en-US" sz="1000">
                <a:solidFill>
                  <a:srgbClr val="339966"/>
                </a:solidFill>
              </a:rPr>
              <a:t>Internal 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ADDA0E-CD8B-D814-E38B-CBD861D4CF22}"/>
              </a:ext>
            </a:extLst>
          </p:cNvPr>
          <p:cNvSpPr txBox="1"/>
          <p:nvPr/>
        </p:nvSpPr>
        <p:spPr>
          <a:xfrm>
            <a:off x="3048000" y="3244334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Ariba Network Supplier Registration 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41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7F347-946D-AB26-320A-B2C7E496B16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000000"/>
                </a:solidFill>
              </a:rPr>
              <a:t>Classification: </a:t>
            </a:r>
            <a:r>
              <a:rPr lang="en-US" sz="1000">
                <a:solidFill>
                  <a:srgbClr val="339966"/>
                </a:solidFill>
              </a:rPr>
              <a:t>Internal Use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2B3806-4D6A-5630-B392-367EC20FE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03" y="1937266"/>
            <a:ext cx="6276833" cy="42002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C14FB4-2D2D-2ABF-117A-C6687DF1D40C}"/>
              </a:ext>
            </a:extLst>
          </p:cNvPr>
          <p:cNvSpPr txBox="1"/>
          <p:nvPr/>
        </p:nvSpPr>
        <p:spPr>
          <a:xfrm>
            <a:off x="6899562" y="2494340"/>
            <a:ext cx="5167747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Supplier will receive an email on registered email id with link to access Ariba Network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Supplier needs to click on “Click Here” option highlighted in the email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Supplier will be redirected to Ariba Network login page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C572E24-185A-75BF-094F-C23EE358EB6D}"/>
              </a:ext>
            </a:extLst>
          </p:cNvPr>
          <p:cNvCxnSpPr>
            <a:cxnSpLocks/>
          </p:cNvCxnSpPr>
          <p:nvPr/>
        </p:nvCxnSpPr>
        <p:spPr>
          <a:xfrm flipH="1">
            <a:off x="1014413" y="2957513"/>
            <a:ext cx="5885149" cy="2886075"/>
          </a:xfrm>
          <a:prstGeom prst="straightConnector1">
            <a:avLst/>
          </a:prstGeom>
          <a:ln w="4127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03B418B-5632-19F0-7E15-D05058AC57CE}"/>
                  </a:ext>
                </a:extLst>
              </p14:cNvPr>
              <p14:cNvContentPartPr/>
              <p14:nvPr/>
            </p14:nvContentPartPr>
            <p14:xfrm>
              <a:off x="387491" y="4641175"/>
              <a:ext cx="949680" cy="42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03B418B-5632-19F0-7E15-D05058AC57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371" y="4635055"/>
                <a:ext cx="9619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F7D50D2-B66A-F2FE-D0D9-63A594FD7A53}"/>
                  </a:ext>
                </a:extLst>
              </p14:cNvPr>
              <p14:cNvContentPartPr/>
              <p14:nvPr/>
            </p14:nvContentPartPr>
            <p14:xfrm>
              <a:off x="442571" y="4631455"/>
              <a:ext cx="929160" cy="94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F7D50D2-B66A-F2FE-D0D9-63A594FD7A5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6451" y="4625335"/>
                <a:ext cx="9414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43D4F05-54D9-2E54-3F81-EFBBF51DFC9A}"/>
                  </a:ext>
                </a:extLst>
              </p14:cNvPr>
              <p14:cNvContentPartPr/>
              <p14:nvPr/>
            </p14:nvContentPartPr>
            <p14:xfrm>
              <a:off x="457331" y="4627135"/>
              <a:ext cx="859680" cy="15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43D4F05-54D9-2E54-3F81-EFBBF51DFC9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4331" y="4564135"/>
                <a:ext cx="985320" cy="14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8818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7F347-946D-AB26-320A-B2C7E496B16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 dirty="0">
                <a:solidFill>
                  <a:srgbClr val="000000"/>
                </a:solidFill>
              </a:rPr>
              <a:t>Classification: </a:t>
            </a:r>
            <a:r>
              <a:rPr lang="en-US" sz="1000" dirty="0">
                <a:solidFill>
                  <a:srgbClr val="339966"/>
                </a:solidFill>
              </a:rPr>
              <a:t>Internal Use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827FD8-2F7B-DFA5-AA76-4D9B1CB9C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19" y="1666568"/>
            <a:ext cx="6636775" cy="41442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1B95BF-6899-94C8-DD22-DA8DAD1962B1}"/>
              </a:ext>
            </a:extLst>
          </p:cNvPr>
          <p:cNvSpPr txBox="1"/>
          <p:nvPr/>
        </p:nvSpPr>
        <p:spPr>
          <a:xfrm>
            <a:off x="7248162" y="2215222"/>
            <a:ext cx="4510451" cy="280076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New Suppliers needs to Sign Up and set username and password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Suppliers having Ariba Network ID can directly login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0F5D698-01B6-7128-DEF0-34CA99A31DF7}"/>
              </a:ext>
            </a:extLst>
          </p:cNvPr>
          <p:cNvCxnSpPr>
            <a:cxnSpLocks/>
          </p:cNvCxnSpPr>
          <p:nvPr/>
        </p:nvCxnSpPr>
        <p:spPr>
          <a:xfrm flipH="1">
            <a:off x="2114550" y="4653262"/>
            <a:ext cx="5133612" cy="624289"/>
          </a:xfrm>
          <a:prstGeom prst="straightConnector1">
            <a:avLst/>
          </a:prstGeom>
          <a:ln w="4127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41A4D99-DEA1-A9A7-909A-74F9DB029B1A}"/>
              </a:ext>
            </a:extLst>
          </p:cNvPr>
          <p:cNvCxnSpPr>
            <a:cxnSpLocks/>
          </p:cNvCxnSpPr>
          <p:nvPr/>
        </p:nvCxnSpPr>
        <p:spPr>
          <a:xfrm flipH="1">
            <a:off x="6457950" y="2793911"/>
            <a:ext cx="790212" cy="1356297"/>
          </a:xfrm>
          <a:prstGeom prst="straightConnector1">
            <a:avLst/>
          </a:prstGeom>
          <a:ln w="4127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6926BEA-E5BC-869B-1533-F3C4B94387DA}"/>
                  </a:ext>
                </a:extLst>
              </p14:cNvPr>
              <p14:cNvContentPartPr/>
              <p14:nvPr/>
            </p14:nvContentPartPr>
            <p14:xfrm>
              <a:off x="1011371" y="2104975"/>
              <a:ext cx="6796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6926BEA-E5BC-869B-1533-F3C4B94387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8371" y="2041975"/>
                <a:ext cx="805320" cy="14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7836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7F347-946D-AB26-320A-B2C7E496B16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 dirty="0">
                <a:solidFill>
                  <a:srgbClr val="000000"/>
                </a:solidFill>
              </a:rPr>
              <a:t>Classification: </a:t>
            </a:r>
            <a:r>
              <a:rPr lang="en-US" sz="1000" dirty="0">
                <a:solidFill>
                  <a:srgbClr val="339966"/>
                </a:solidFill>
              </a:rPr>
              <a:t>Internal 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B95BF-6899-94C8-DD22-DA8DAD1962B1}"/>
              </a:ext>
            </a:extLst>
          </p:cNvPr>
          <p:cNvSpPr txBox="1"/>
          <p:nvPr/>
        </p:nvSpPr>
        <p:spPr>
          <a:xfrm>
            <a:off x="6962412" y="2816242"/>
            <a:ext cx="4510451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New Suppliers needs to fill the form with basic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They can set username and password for future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Email ID can set here for receiving all the emails related to Ariba Network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4F3C84-667F-FF02-BFAB-8B718691B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93" y="1885950"/>
            <a:ext cx="6224758" cy="41689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0342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7F347-946D-AB26-320A-B2C7E496B16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 dirty="0">
                <a:solidFill>
                  <a:srgbClr val="000000"/>
                </a:solidFill>
              </a:rPr>
              <a:t>Classification: </a:t>
            </a:r>
            <a:r>
              <a:rPr lang="en-US" sz="1000" dirty="0">
                <a:solidFill>
                  <a:srgbClr val="339966"/>
                </a:solidFill>
              </a:rPr>
              <a:t>Internal 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B95BF-6899-94C8-DD22-DA8DAD1962B1}"/>
              </a:ext>
            </a:extLst>
          </p:cNvPr>
          <p:cNvSpPr txBox="1"/>
          <p:nvPr/>
        </p:nvSpPr>
        <p:spPr>
          <a:xfrm>
            <a:off x="2647972" y="4571655"/>
            <a:ext cx="6896053" cy="181588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Suppliers can review if they already has Ariba Network account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If ‘Yes’, then they can cancel the sign up and login to Ariba Network directly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If ‘No’, then suppliers can continue to account creation and access Ariba Network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CA46B0-8E20-8ABB-CAF6-7554AEDDA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4" y="1584458"/>
            <a:ext cx="12117491" cy="27721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49166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7F347-946D-AB26-320A-B2C7E496B16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 dirty="0">
                <a:solidFill>
                  <a:srgbClr val="000000"/>
                </a:solidFill>
              </a:rPr>
              <a:t>Classification: </a:t>
            </a:r>
            <a:r>
              <a:rPr lang="en-US" sz="1000" dirty="0">
                <a:solidFill>
                  <a:srgbClr val="339966"/>
                </a:solidFill>
              </a:rPr>
              <a:t>Internal 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77E94-EEA1-29B9-6480-EDB1F7EDE5CB}"/>
              </a:ext>
            </a:extLst>
          </p:cNvPr>
          <p:cNvSpPr txBox="1"/>
          <p:nvPr/>
        </p:nvSpPr>
        <p:spPr>
          <a:xfrm>
            <a:off x="7570210" y="2856389"/>
            <a:ext cx="3736233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After successful account creation, supplier receives a welcome email from Ariba on their registered email address</a:t>
            </a:r>
          </a:p>
          <a:p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Email contains supplier Ariba Network ID and username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16F1F-8CBF-47C5-D126-683DD57B2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23" y="1743075"/>
            <a:ext cx="5944430" cy="4339272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562B1E1-012E-4626-AE32-D51C82BA17ED}"/>
                  </a:ext>
                </a:extLst>
              </p14:cNvPr>
              <p14:cNvContentPartPr/>
              <p14:nvPr/>
            </p14:nvContentPartPr>
            <p14:xfrm>
              <a:off x="1315211" y="2354815"/>
              <a:ext cx="772200" cy="85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562B1E1-012E-4626-AE32-D51C82BA17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09091" y="2348695"/>
                <a:ext cx="7844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765D5BE-3B8D-399C-4089-0D711061E5A7}"/>
                  </a:ext>
                </a:extLst>
              </p14:cNvPr>
              <p14:cNvContentPartPr/>
              <p14:nvPr/>
            </p14:nvContentPartPr>
            <p14:xfrm>
              <a:off x="1302251" y="2410615"/>
              <a:ext cx="677160" cy="15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765D5BE-3B8D-399C-4089-0D711061E5A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9611" y="2347615"/>
                <a:ext cx="8028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45ABA03-55B5-1BDD-A530-8FBD491C94B7}"/>
                  </a:ext>
                </a:extLst>
              </p14:cNvPr>
              <p14:cNvContentPartPr/>
              <p14:nvPr/>
            </p14:nvContentPartPr>
            <p14:xfrm>
              <a:off x="2867531" y="4473775"/>
              <a:ext cx="1481760" cy="15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45ABA03-55B5-1BDD-A530-8FBD491C94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04531" y="4410775"/>
                <a:ext cx="1607400" cy="14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1706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7F347-946D-AB26-320A-B2C7E496B16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000000"/>
                </a:solidFill>
              </a:rPr>
              <a:t>Classification: </a:t>
            </a:r>
            <a:r>
              <a:rPr lang="en-US" sz="1000">
                <a:solidFill>
                  <a:srgbClr val="339966"/>
                </a:solidFill>
              </a:rPr>
              <a:t>Internal 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ADDA0E-CD8B-D814-E38B-CBD861D4CF22}"/>
              </a:ext>
            </a:extLst>
          </p:cNvPr>
          <p:cNvSpPr txBox="1"/>
          <p:nvPr/>
        </p:nvSpPr>
        <p:spPr>
          <a:xfrm>
            <a:off x="3048000" y="2433984"/>
            <a:ext cx="6096000" cy="99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800" dirty="0">
                <a:solidFill>
                  <a:schemeClr val="accent1"/>
                </a:solidFill>
              </a:rPr>
              <a:t>ADVANCED Supplier Registration Forms</a:t>
            </a:r>
          </a:p>
        </p:txBody>
      </p:sp>
    </p:spTree>
    <p:extLst>
      <p:ext uri="{BB962C8B-B14F-4D97-AF65-F5344CB8AC3E}">
        <p14:creationId xmlns:p14="http://schemas.microsoft.com/office/powerpoint/2010/main" val="3576506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7F347-946D-AB26-320A-B2C7E496B16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 dirty="0">
                <a:solidFill>
                  <a:srgbClr val="000000"/>
                </a:solidFill>
              </a:rPr>
              <a:t>Classification: </a:t>
            </a:r>
            <a:r>
              <a:rPr lang="en-US" sz="1000" dirty="0">
                <a:solidFill>
                  <a:srgbClr val="339966"/>
                </a:solidFill>
              </a:rPr>
              <a:t>Internal 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77E94-EEA1-29B9-6480-EDB1F7EDE5CB}"/>
              </a:ext>
            </a:extLst>
          </p:cNvPr>
          <p:cNvSpPr txBox="1"/>
          <p:nvPr/>
        </p:nvSpPr>
        <p:spPr>
          <a:xfrm>
            <a:off x="6586071" y="2859679"/>
            <a:ext cx="5453426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After login, on the homepage suppliers can see all the questionnaires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It will show completed as well as pending questionnaires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It shows questionnaire name, due date and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Supplier needs to click on questionnaire to submit the response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B3782-9668-5EF7-D421-2EFE733F6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03" y="1657350"/>
            <a:ext cx="6234009" cy="46306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CA2AC2-C01D-F8CB-AF6D-22102905E36E}"/>
              </a:ext>
            </a:extLst>
          </p:cNvPr>
          <p:cNvSpPr txBox="1"/>
          <p:nvPr/>
        </p:nvSpPr>
        <p:spPr>
          <a:xfrm>
            <a:off x="4434158" y="350842"/>
            <a:ext cx="332368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Registration Form</a:t>
            </a:r>
          </a:p>
        </p:txBody>
      </p:sp>
    </p:spTree>
    <p:extLst>
      <p:ext uri="{BB962C8B-B14F-4D97-AF65-F5344CB8AC3E}">
        <p14:creationId xmlns:p14="http://schemas.microsoft.com/office/powerpoint/2010/main" val="250728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7F347-946D-AB26-320A-B2C7E496B16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000000"/>
                </a:solidFill>
              </a:rPr>
              <a:t>Classification: </a:t>
            </a:r>
            <a:r>
              <a:rPr lang="en-US" sz="1000">
                <a:solidFill>
                  <a:srgbClr val="339966"/>
                </a:solidFill>
              </a:rPr>
              <a:t>Internal 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153BB-3147-3DF6-4660-F5C1B65417EC}"/>
              </a:ext>
            </a:extLst>
          </p:cNvPr>
          <p:cNvSpPr txBox="1"/>
          <p:nvPr/>
        </p:nvSpPr>
        <p:spPr>
          <a:xfrm>
            <a:off x="318654" y="172033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28CB01-7A71-76EE-1BA0-3A98E0E004F8}"/>
              </a:ext>
            </a:extLst>
          </p:cNvPr>
          <p:cNvSpPr txBox="1"/>
          <p:nvPr/>
        </p:nvSpPr>
        <p:spPr>
          <a:xfrm>
            <a:off x="318654" y="2428220"/>
            <a:ext cx="6096000" cy="3442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hlinkClick r:id="rId4" action="ppaction://hlinksldjump"/>
              </a:rPr>
              <a:t>ADVANCED Supplier Registration Process</a:t>
            </a: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/>
                </a:solidFill>
                <a:hlinkClick r:id="rId5" action="ppaction://hlinksldjump"/>
              </a:rPr>
              <a:t>ARIBA Network Supplier Self Registration </a:t>
            </a:r>
            <a:r>
              <a:rPr lang="en-US" dirty="0">
                <a:solidFill>
                  <a:schemeClr val="accent1"/>
                </a:solidFill>
                <a:hlinkClick r:id="rId5" action="ppaction://hlinksldjump"/>
              </a:rPr>
              <a:t> </a:t>
            </a: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hlinkClick r:id="rId6" action="ppaction://hlinksldjump"/>
              </a:rPr>
              <a:t>Ariba Network Supplier Registration </a:t>
            </a: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hlinkClick r:id="rId7" action="ppaction://hlinksldjump"/>
              </a:rPr>
              <a:t>ADVANCED Supplier Registration Forms</a:t>
            </a: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hlinkClick r:id="rId8" action="ppaction://hlinksldjump"/>
              </a:rPr>
              <a:t>Additional Resources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12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7F347-946D-AB26-320A-B2C7E496B16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 dirty="0">
                <a:solidFill>
                  <a:srgbClr val="000000"/>
                </a:solidFill>
              </a:rPr>
              <a:t>Classification: </a:t>
            </a:r>
            <a:r>
              <a:rPr lang="en-US" sz="1000" dirty="0">
                <a:solidFill>
                  <a:srgbClr val="339966"/>
                </a:solidFill>
              </a:rPr>
              <a:t>Internal 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77E94-EEA1-29B9-6480-EDB1F7EDE5CB}"/>
              </a:ext>
            </a:extLst>
          </p:cNvPr>
          <p:cNvSpPr txBox="1"/>
          <p:nvPr/>
        </p:nvSpPr>
        <p:spPr>
          <a:xfrm>
            <a:off x="6719421" y="3042470"/>
            <a:ext cx="5320076" cy="280076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On the left side, it will have Questionnaire Sections which supplier needs to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Supplier needs to answer and attach documents for all the mandatory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Please make sure to use email address of your company domain. Using Gmail , Yahoo domain email addresses will lead to rejection of supplier registration.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Mandatory question are marked with asterisk </a:t>
            </a:r>
            <a:r>
              <a:rPr lang="en-US" sz="1600" dirty="0">
                <a:solidFill>
                  <a:srgbClr val="FF0000"/>
                </a:solidFill>
              </a:rPr>
              <a:t>*</a:t>
            </a:r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142D6-F038-BCF5-A4AA-9BB8AAA5A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3" y="1544472"/>
            <a:ext cx="6566918" cy="49626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2A7571-D11A-0463-7403-0F2CFCF4C25C}"/>
              </a:ext>
            </a:extLst>
          </p:cNvPr>
          <p:cNvSpPr/>
          <p:nvPr/>
        </p:nvSpPr>
        <p:spPr>
          <a:xfrm>
            <a:off x="152503" y="3714750"/>
            <a:ext cx="847622" cy="2641600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A2781D-EF60-ADF9-0D7E-B0142A8CE76F}"/>
              </a:ext>
            </a:extLst>
          </p:cNvPr>
          <p:cNvSpPr txBox="1"/>
          <p:nvPr/>
        </p:nvSpPr>
        <p:spPr>
          <a:xfrm>
            <a:off x="4434158" y="350842"/>
            <a:ext cx="332368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Registration Form</a:t>
            </a:r>
          </a:p>
        </p:txBody>
      </p:sp>
    </p:spTree>
    <p:extLst>
      <p:ext uri="{BB962C8B-B14F-4D97-AF65-F5344CB8AC3E}">
        <p14:creationId xmlns:p14="http://schemas.microsoft.com/office/powerpoint/2010/main" val="1414140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4776C-FE2C-8D5E-0A30-76A62AED5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F15F58-9684-0EBD-054C-0323C64F7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 dirty="0">
                <a:solidFill>
                  <a:srgbClr val="000000"/>
                </a:solidFill>
              </a:rPr>
              <a:t>Classification: </a:t>
            </a:r>
            <a:r>
              <a:rPr lang="en-US" sz="1000" dirty="0">
                <a:solidFill>
                  <a:srgbClr val="339966"/>
                </a:solidFill>
              </a:rPr>
              <a:t>Internal Use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91C993-4420-D3EF-BD97-E6DAB3C592E3}"/>
              </a:ext>
            </a:extLst>
          </p:cNvPr>
          <p:cNvSpPr txBox="1"/>
          <p:nvPr/>
        </p:nvSpPr>
        <p:spPr>
          <a:xfrm>
            <a:off x="3895263" y="496983"/>
            <a:ext cx="440147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Important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93DA7-7438-AA39-1762-BDB64BD30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47" y="1661866"/>
            <a:ext cx="11774906" cy="44983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30848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8FEE4-FF2F-FF38-6147-40620383B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ACB5B4-C825-1264-0CA6-4918E5EF40C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 dirty="0">
                <a:solidFill>
                  <a:srgbClr val="000000"/>
                </a:solidFill>
              </a:rPr>
              <a:t>Classification: </a:t>
            </a:r>
            <a:r>
              <a:rPr lang="en-US" sz="1000" dirty="0">
                <a:solidFill>
                  <a:srgbClr val="339966"/>
                </a:solidFill>
              </a:rPr>
              <a:t>Internal Use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5869F2-FF86-9541-DEC3-F47A22FCCB09}"/>
              </a:ext>
            </a:extLst>
          </p:cNvPr>
          <p:cNvSpPr txBox="1"/>
          <p:nvPr/>
        </p:nvSpPr>
        <p:spPr>
          <a:xfrm>
            <a:off x="3695365" y="480945"/>
            <a:ext cx="480127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Commodities &amp; ISIC Codes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0B801A-FD40-2611-4E8B-48B2AF931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81" y="1627209"/>
            <a:ext cx="4801270" cy="14528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AD570B-4074-301C-C0FB-95CC490B2111}"/>
              </a:ext>
            </a:extLst>
          </p:cNvPr>
          <p:cNvCxnSpPr>
            <a:cxnSpLocks/>
          </p:cNvCxnSpPr>
          <p:nvPr/>
        </p:nvCxnSpPr>
        <p:spPr>
          <a:xfrm>
            <a:off x="5111751" y="2358190"/>
            <a:ext cx="6577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AB67438-4969-23BC-CBE9-9CDCF5592C68}"/>
              </a:ext>
            </a:extLst>
          </p:cNvPr>
          <p:cNvSpPr txBox="1"/>
          <p:nvPr/>
        </p:nvSpPr>
        <p:spPr>
          <a:xfrm>
            <a:off x="5769475" y="2184368"/>
            <a:ext cx="480126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Click “select” to choose commodities and ISIC codes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6FEA3B-D43F-07B6-321D-8C885AD36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82" y="3253903"/>
            <a:ext cx="11095456" cy="31024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CBFC73F-68DC-C831-D6A8-B120D8F1F32E}"/>
              </a:ext>
            </a:extLst>
          </p:cNvPr>
          <p:cNvSpPr/>
          <p:nvPr/>
        </p:nvSpPr>
        <p:spPr>
          <a:xfrm>
            <a:off x="10261266" y="5451322"/>
            <a:ext cx="497305" cy="39242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3F1DB1-1228-FE00-6186-3DD8A9C9A92E}"/>
              </a:ext>
            </a:extLst>
          </p:cNvPr>
          <p:cNvSpPr/>
          <p:nvPr/>
        </p:nvSpPr>
        <p:spPr>
          <a:xfrm>
            <a:off x="5077327" y="3253903"/>
            <a:ext cx="497305" cy="39242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56FDE86-967D-1CF1-7CC0-13E68F1C2927}"/>
              </a:ext>
            </a:extLst>
          </p:cNvPr>
          <p:cNvSpPr/>
          <p:nvPr/>
        </p:nvSpPr>
        <p:spPr>
          <a:xfrm>
            <a:off x="3826043" y="5034578"/>
            <a:ext cx="497305" cy="39242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B83DC7B-2717-F4D5-7A88-023DC0188C33}"/>
              </a:ext>
            </a:extLst>
          </p:cNvPr>
          <p:cNvSpPr/>
          <p:nvPr/>
        </p:nvSpPr>
        <p:spPr>
          <a:xfrm>
            <a:off x="6831598" y="1702680"/>
            <a:ext cx="497305" cy="39242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1498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7F347-946D-AB26-320A-B2C7E496B16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 dirty="0">
                <a:solidFill>
                  <a:srgbClr val="000000"/>
                </a:solidFill>
              </a:rPr>
              <a:t>Classification: </a:t>
            </a:r>
            <a:r>
              <a:rPr lang="en-US" sz="1000" dirty="0">
                <a:solidFill>
                  <a:srgbClr val="339966"/>
                </a:solidFill>
              </a:rPr>
              <a:t>Internal 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77E94-EEA1-29B9-6480-EDB1F7EDE5CB}"/>
              </a:ext>
            </a:extLst>
          </p:cNvPr>
          <p:cNvSpPr txBox="1"/>
          <p:nvPr/>
        </p:nvSpPr>
        <p:spPr>
          <a:xfrm>
            <a:off x="6738573" y="3042470"/>
            <a:ext cx="5300923" cy="304698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Supplier Bank Information and Tax Details are sections that you must click open to add details </a:t>
            </a:r>
          </a:p>
          <a:p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Click on ‘Add Bank Information’ for bank details that you wish to add and then click on OK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Click on ‘Add Tax Details’ to add</a:t>
            </a:r>
          </a:p>
          <a:p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You can add more than one bank details and tax detail.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For detail information regarding “Bank Details” please refer next slides.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A0CA0-1A1F-9BBD-A25D-782ABC35B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61" y="1530500"/>
            <a:ext cx="4842112" cy="6176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78B01C-9670-7D1A-E242-183E5D13CFF7}"/>
              </a:ext>
            </a:extLst>
          </p:cNvPr>
          <p:cNvSpPr/>
          <p:nvPr/>
        </p:nvSpPr>
        <p:spPr>
          <a:xfrm>
            <a:off x="2078181" y="1610112"/>
            <a:ext cx="1814946" cy="375331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12A0AA-9B02-9A1F-B39A-04C4A7E77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2906" y="1294999"/>
            <a:ext cx="6433568" cy="9212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C23DE55-9336-0A3D-4377-5EAC52642FF0}"/>
              </a:ext>
            </a:extLst>
          </p:cNvPr>
          <p:cNvSpPr/>
          <p:nvPr/>
        </p:nvSpPr>
        <p:spPr>
          <a:xfrm>
            <a:off x="5105347" y="1797777"/>
            <a:ext cx="1814946" cy="375331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E76655-EA46-1990-4767-8167A0BC5C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07" y="2488220"/>
            <a:ext cx="6553040" cy="38681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688861-0984-184B-0122-6014380097CB}"/>
              </a:ext>
            </a:extLst>
          </p:cNvPr>
          <p:cNvSpPr/>
          <p:nvPr/>
        </p:nvSpPr>
        <p:spPr>
          <a:xfrm>
            <a:off x="5325978" y="2378809"/>
            <a:ext cx="686841" cy="476686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70F60B-1247-2974-2563-502031A0109A}"/>
              </a:ext>
            </a:extLst>
          </p:cNvPr>
          <p:cNvSpPr txBox="1"/>
          <p:nvPr/>
        </p:nvSpPr>
        <p:spPr>
          <a:xfrm>
            <a:off x="3638781" y="176439"/>
            <a:ext cx="4061233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BANK &amp; TAX INFORMATION</a:t>
            </a:r>
          </a:p>
        </p:txBody>
      </p:sp>
    </p:spTree>
    <p:extLst>
      <p:ext uri="{BB962C8B-B14F-4D97-AF65-F5344CB8AC3E}">
        <p14:creationId xmlns:p14="http://schemas.microsoft.com/office/powerpoint/2010/main" val="3792582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A7CCD-0C0E-D82E-875B-9B672C42D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38EF9-AEEE-E95A-2B92-BE4E03CCD9B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 dirty="0">
                <a:solidFill>
                  <a:srgbClr val="000000"/>
                </a:solidFill>
              </a:rPr>
              <a:t>Classification: </a:t>
            </a:r>
            <a:r>
              <a:rPr lang="en-US" sz="1000" dirty="0">
                <a:solidFill>
                  <a:srgbClr val="339966"/>
                </a:solidFill>
              </a:rPr>
              <a:t>Internal Use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6D6DE9-7F81-FE87-B951-754D7343E869}"/>
              </a:ext>
            </a:extLst>
          </p:cNvPr>
          <p:cNvSpPr txBox="1"/>
          <p:nvPr/>
        </p:nvSpPr>
        <p:spPr>
          <a:xfrm>
            <a:off x="4578927" y="161348"/>
            <a:ext cx="3034145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BANK INFORMATION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776A02-119A-7977-99E3-B34398BA0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63" y="1491916"/>
            <a:ext cx="6753726" cy="48483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3EE10E-690A-25AC-B209-750A80B0442B}"/>
              </a:ext>
            </a:extLst>
          </p:cNvPr>
          <p:cNvSpPr txBox="1"/>
          <p:nvPr/>
        </p:nvSpPr>
        <p:spPr>
          <a:xfrm>
            <a:off x="7106652" y="1524258"/>
            <a:ext cx="5085348" cy="48320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1400" b="1" dirty="0">
              <a:solidFill>
                <a:schemeClr val="bg1"/>
              </a:solidFill>
              <a:highlight>
                <a:srgbClr val="008000"/>
              </a:highlight>
            </a:endParaRPr>
          </a:p>
          <a:p>
            <a:r>
              <a:rPr lang="en-US" sz="1400" b="1" dirty="0">
                <a:highlight>
                  <a:srgbClr val="00FFFF"/>
                </a:highlight>
              </a:rPr>
              <a:t>Bank Type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/>
              <a:t>– </a:t>
            </a:r>
            <a:r>
              <a:rPr lang="en-US" sz="1400" b="1" dirty="0">
                <a:solidFill>
                  <a:schemeClr val="accent1"/>
                </a:solidFill>
              </a:rPr>
              <a:t>Select “Domestic” if bank is “Local” or else “Foreign”.</a:t>
            </a:r>
          </a:p>
          <a:p>
            <a:endParaRPr lang="en-US" sz="1400" b="1" dirty="0">
              <a:solidFill>
                <a:schemeClr val="bg1"/>
              </a:solidFill>
              <a:highlight>
                <a:srgbClr val="008000"/>
              </a:highlight>
            </a:endParaRPr>
          </a:p>
          <a:p>
            <a:r>
              <a:rPr lang="en-US" sz="1400" b="1" dirty="0">
                <a:highlight>
                  <a:srgbClr val="00FFFF"/>
                </a:highlight>
              </a:rPr>
              <a:t>Country/Region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dirty="0"/>
              <a:t>– </a:t>
            </a:r>
            <a:r>
              <a:rPr lang="en-US" sz="1400" b="1" dirty="0">
                <a:solidFill>
                  <a:schemeClr val="accent1"/>
                </a:solidFill>
              </a:rPr>
              <a:t>Update Bank Country</a:t>
            </a:r>
          </a:p>
          <a:p>
            <a:endParaRPr lang="en-US" sz="1400" dirty="0"/>
          </a:p>
          <a:p>
            <a:r>
              <a:rPr lang="en-US" sz="1400" b="1" dirty="0">
                <a:highlight>
                  <a:srgbClr val="00FFFF"/>
                </a:highlight>
              </a:rPr>
              <a:t>Account Holder Name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i="0" dirty="0">
                <a:effectLst/>
                <a:latin typeface="SAP-72-Regular"/>
              </a:rPr>
              <a:t>– </a:t>
            </a:r>
            <a:r>
              <a:rPr lang="en-US" sz="1400" b="1" dirty="0">
                <a:solidFill>
                  <a:schemeClr val="accent1"/>
                </a:solidFill>
              </a:rPr>
              <a:t>No special character allowed, and limit is up to 60 character</a:t>
            </a:r>
          </a:p>
          <a:p>
            <a:endParaRPr lang="en-US" sz="1400" b="1" i="0" dirty="0">
              <a:effectLst/>
              <a:highlight>
                <a:srgbClr val="008000"/>
              </a:highlight>
              <a:latin typeface="SAP-72-Regular"/>
            </a:endParaRPr>
          </a:p>
          <a:p>
            <a:r>
              <a:rPr lang="en-US" sz="1400" b="1" dirty="0">
                <a:highlight>
                  <a:srgbClr val="00FFFF"/>
                </a:highlight>
              </a:rPr>
              <a:t>Bank Key/ABA Routing Number</a:t>
            </a:r>
            <a:r>
              <a:rPr lang="en-US" sz="1400" b="1" dirty="0">
                <a:solidFill>
                  <a:schemeClr val="bg1"/>
                </a:solidFill>
                <a:highlight>
                  <a:srgbClr val="00FFFF"/>
                </a:highlight>
              </a:rPr>
              <a:t> </a:t>
            </a:r>
            <a:r>
              <a:rPr lang="en-US" sz="1400" b="1" i="0" dirty="0">
                <a:effectLst/>
                <a:latin typeface="SAP-72-Regular"/>
              </a:rPr>
              <a:t>– </a:t>
            </a:r>
            <a:r>
              <a:rPr lang="en-US" sz="1400" b="1" dirty="0">
                <a:solidFill>
                  <a:schemeClr val="accent1"/>
                </a:solidFill>
              </a:rPr>
              <a:t>Please refer excel file attached to find bank key. (refer next slide)</a:t>
            </a:r>
          </a:p>
          <a:p>
            <a:endParaRPr lang="en-US" sz="1400" b="1" dirty="0"/>
          </a:p>
          <a:p>
            <a:r>
              <a:rPr lang="en-US" sz="1400" b="1" i="0" dirty="0">
                <a:effectLst/>
                <a:highlight>
                  <a:srgbClr val="00FFFF"/>
                </a:highlight>
                <a:latin typeface="SAP-72-Regular"/>
              </a:rPr>
              <a:t>Account Number </a:t>
            </a:r>
            <a:r>
              <a:rPr lang="en-US" sz="1400" b="1" i="0" dirty="0">
                <a:solidFill>
                  <a:schemeClr val="bg1"/>
                </a:solidFill>
                <a:effectLst/>
                <a:latin typeface="SAP-72-Regular"/>
              </a:rPr>
              <a:t>-</a:t>
            </a:r>
            <a:r>
              <a:rPr lang="en-US" sz="1400" b="1" i="0" dirty="0">
                <a:effectLst/>
                <a:latin typeface="SAP-72-Regular"/>
              </a:rPr>
              <a:t>- </a:t>
            </a:r>
            <a:r>
              <a:rPr lang="en-US" sz="1400" b="1" dirty="0">
                <a:solidFill>
                  <a:schemeClr val="accent1"/>
                </a:solidFill>
              </a:rPr>
              <a:t>Update bank account number as per bank letter.</a:t>
            </a:r>
          </a:p>
          <a:p>
            <a:endParaRPr lang="en-US" sz="1400" b="1" dirty="0">
              <a:latin typeface="SAP-72-Regular"/>
            </a:endParaRPr>
          </a:p>
          <a:p>
            <a:r>
              <a:rPr lang="en-US" sz="1400" b="1" dirty="0">
                <a:highlight>
                  <a:srgbClr val="00FFFF"/>
                </a:highlight>
                <a:latin typeface="SAP-72-Regular"/>
              </a:rPr>
              <a:t>IBAN Number</a:t>
            </a:r>
            <a:r>
              <a:rPr lang="en-US" sz="1400" b="1" dirty="0">
                <a:solidFill>
                  <a:schemeClr val="bg1"/>
                </a:solidFill>
                <a:highlight>
                  <a:srgbClr val="00FFFF"/>
                </a:highlight>
                <a:latin typeface="SAP-72-Regular"/>
              </a:rPr>
              <a:t> </a:t>
            </a:r>
            <a:r>
              <a:rPr lang="en-US" sz="1400" b="1" dirty="0">
                <a:latin typeface="SAP-72-Regular"/>
              </a:rPr>
              <a:t>–</a:t>
            </a:r>
            <a:r>
              <a:rPr lang="en-US" sz="1400" b="1" dirty="0">
                <a:solidFill>
                  <a:schemeClr val="bg1"/>
                </a:solidFill>
                <a:latin typeface="SAP-72-Regular"/>
              </a:rPr>
              <a:t> </a:t>
            </a:r>
            <a:r>
              <a:rPr lang="en-US" sz="1400" b="1" dirty="0">
                <a:solidFill>
                  <a:schemeClr val="accent1"/>
                </a:solidFill>
              </a:rPr>
              <a:t>Please refer bank letter issued by bank.</a:t>
            </a:r>
          </a:p>
          <a:p>
            <a:endParaRPr lang="en-US" sz="1400" b="1" dirty="0">
              <a:solidFill>
                <a:srgbClr val="6A6D70"/>
              </a:solidFill>
              <a:latin typeface="SAP-72-Regular"/>
            </a:endParaRPr>
          </a:p>
          <a:p>
            <a:r>
              <a:rPr lang="en-US" sz="1400" b="1" dirty="0">
                <a:highlight>
                  <a:srgbClr val="00FFFF"/>
                </a:highlight>
                <a:latin typeface="SAP-72-Regular"/>
              </a:rPr>
              <a:t>SWIFT Code </a:t>
            </a:r>
            <a:r>
              <a:rPr lang="en-US" sz="1400" b="1" dirty="0">
                <a:latin typeface="SAP-72-Regular"/>
              </a:rPr>
              <a:t>–</a:t>
            </a:r>
            <a:r>
              <a:rPr lang="en-US" sz="1400" b="1" dirty="0">
                <a:solidFill>
                  <a:schemeClr val="bg1"/>
                </a:solidFill>
                <a:latin typeface="SAP-72-Regular"/>
              </a:rPr>
              <a:t> </a:t>
            </a:r>
            <a:r>
              <a:rPr lang="en-US" sz="1400" b="1" dirty="0">
                <a:solidFill>
                  <a:schemeClr val="accent1"/>
                </a:solidFill>
              </a:rPr>
              <a:t>Please refer bank letter issued by bank.</a:t>
            </a:r>
          </a:p>
          <a:p>
            <a:endParaRPr lang="en-US" sz="1400" b="1" dirty="0">
              <a:latin typeface="SAP-72-Regular"/>
            </a:endParaRPr>
          </a:p>
          <a:p>
            <a:r>
              <a:rPr lang="en-US" sz="1400" b="1" dirty="0">
                <a:highlight>
                  <a:srgbClr val="00FFFF"/>
                </a:highlight>
                <a:latin typeface="SAP-72-Regular"/>
              </a:rPr>
              <a:t>Please attach a bank reference or bank statement from the nominated bank account</a:t>
            </a:r>
            <a:r>
              <a:rPr lang="en-US" sz="1400" b="1" dirty="0">
                <a:latin typeface="SAP-72-Regular"/>
              </a:rPr>
              <a:t> – </a:t>
            </a:r>
            <a:r>
              <a:rPr lang="en-US" sz="1400" b="1" dirty="0">
                <a:solidFill>
                  <a:schemeClr val="accent1"/>
                </a:solidFill>
              </a:rPr>
              <a:t>Attach bank letter with bank stamp</a:t>
            </a:r>
          </a:p>
          <a:p>
            <a:endParaRPr lang="en-US" sz="1400" b="1" dirty="0">
              <a:latin typeface="SAP-72-Regular"/>
            </a:endParaRPr>
          </a:p>
          <a:p>
            <a:endParaRPr lang="en-US" sz="1400" b="1" dirty="0">
              <a:latin typeface="SAP-72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77985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92145-EE5F-3D40-4BAC-AA28E774C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0CBB98-8FC4-6B09-1145-352AE3CFA69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 dirty="0">
                <a:solidFill>
                  <a:srgbClr val="000000"/>
                </a:solidFill>
              </a:rPr>
              <a:t>Classification: </a:t>
            </a:r>
            <a:r>
              <a:rPr lang="en-US" sz="1000" dirty="0">
                <a:solidFill>
                  <a:srgbClr val="339966"/>
                </a:solidFill>
              </a:rPr>
              <a:t>Internal Use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82869F-D4B3-6441-C92A-82A9DC87EC24}"/>
              </a:ext>
            </a:extLst>
          </p:cNvPr>
          <p:cNvSpPr txBox="1"/>
          <p:nvPr/>
        </p:nvSpPr>
        <p:spPr>
          <a:xfrm>
            <a:off x="4578927" y="161348"/>
            <a:ext cx="3034145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BANK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84832-0ADA-A20E-250D-A5EECCCAF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21" y="1828801"/>
            <a:ext cx="11421979" cy="23718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448774-4D00-F68E-5679-F5C82DB13F0D}"/>
              </a:ext>
            </a:extLst>
          </p:cNvPr>
          <p:cNvSpPr txBox="1"/>
          <p:nvPr/>
        </p:nvSpPr>
        <p:spPr>
          <a:xfrm>
            <a:off x="160421" y="4547014"/>
            <a:ext cx="11405937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1400" b="1" dirty="0">
              <a:solidFill>
                <a:schemeClr val="bg1"/>
              </a:solidFill>
              <a:highlight>
                <a:srgbClr val="008000"/>
              </a:highlight>
            </a:endParaRPr>
          </a:p>
          <a:p>
            <a:r>
              <a:rPr lang="en-US" sz="1400" b="1" dirty="0">
                <a:highlight>
                  <a:srgbClr val="00FFFF"/>
                </a:highlight>
              </a:rPr>
              <a:t>Country Wise Banks and Bank key list </a:t>
            </a:r>
            <a:r>
              <a:rPr lang="en-US" sz="1400" dirty="0"/>
              <a:t>– </a:t>
            </a:r>
            <a:r>
              <a:rPr lang="en-US" sz="1400" dirty="0">
                <a:solidFill>
                  <a:schemeClr val="accent1"/>
                </a:solidFill>
              </a:rPr>
              <a:t>Click on file and click “</a:t>
            </a:r>
            <a:r>
              <a:rPr lang="en-US" sz="1400" b="1" dirty="0">
                <a:solidFill>
                  <a:schemeClr val="accent1"/>
                </a:solidFill>
              </a:rPr>
              <a:t>Download this attachment</a:t>
            </a:r>
            <a:r>
              <a:rPr lang="en-US" sz="1400" dirty="0">
                <a:solidFill>
                  <a:schemeClr val="accent1"/>
                </a:solidFill>
              </a:rPr>
              <a:t>”</a:t>
            </a:r>
            <a:r>
              <a:rPr lang="en-US" sz="1400" b="1" dirty="0">
                <a:solidFill>
                  <a:schemeClr val="accent1"/>
                </a:solidFill>
              </a:rPr>
              <a:t>.</a:t>
            </a:r>
          </a:p>
          <a:p>
            <a:endParaRPr lang="en-US" sz="1400" b="1" dirty="0">
              <a:solidFill>
                <a:schemeClr val="accent1"/>
              </a:solidFill>
            </a:endParaRPr>
          </a:p>
          <a:p>
            <a:endParaRPr lang="en-US" sz="1400" b="1" dirty="0">
              <a:solidFill>
                <a:schemeClr val="bg1"/>
              </a:solidFill>
              <a:highlight>
                <a:srgbClr val="008000"/>
              </a:highlight>
            </a:endParaRPr>
          </a:p>
          <a:p>
            <a:r>
              <a:rPr lang="en-US" sz="1400" b="1" dirty="0">
                <a:highlight>
                  <a:srgbClr val="00FFFF"/>
                </a:highlight>
              </a:rPr>
              <a:t>Currency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dirty="0"/>
              <a:t>– </a:t>
            </a:r>
            <a:r>
              <a:rPr lang="en-US" sz="1400" b="1" dirty="0">
                <a:solidFill>
                  <a:schemeClr val="accent1"/>
                </a:solidFill>
              </a:rPr>
              <a:t>Select currency from drop down</a:t>
            </a:r>
          </a:p>
        </p:txBody>
      </p:sp>
    </p:spTree>
    <p:extLst>
      <p:ext uri="{BB962C8B-B14F-4D97-AF65-F5344CB8AC3E}">
        <p14:creationId xmlns:p14="http://schemas.microsoft.com/office/powerpoint/2010/main" val="301313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7F347-946D-AB26-320A-B2C7E496B16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 dirty="0">
                <a:solidFill>
                  <a:srgbClr val="000000"/>
                </a:solidFill>
              </a:rPr>
              <a:t>Classification: </a:t>
            </a:r>
            <a:r>
              <a:rPr lang="en-US" sz="1000" dirty="0">
                <a:solidFill>
                  <a:srgbClr val="339966"/>
                </a:solidFill>
              </a:rPr>
              <a:t>Internal 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77E94-EEA1-29B9-6480-EDB1F7EDE5CB}"/>
              </a:ext>
            </a:extLst>
          </p:cNvPr>
          <p:cNvSpPr txBox="1"/>
          <p:nvPr/>
        </p:nvSpPr>
        <p:spPr>
          <a:xfrm>
            <a:off x="152505" y="3992462"/>
            <a:ext cx="11577534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Suppliers can save the questionnaire response using “save draft” option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To reload the last answers</a:t>
            </a:r>
          </a:p>
          <a:p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“Compose Message” option can be used to send a query to buyer, it will automatically send an email to buyer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Supplier can import the response using “Excel Import” option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Supplier can click on “Submit Entire Response” to submit the questionnaire once all the questions are answered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07144F-8A91-4493-BAAB-678199189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04" y="1628574"/>
            <a:ext cx="11577534" cy="23083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61917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7F347-946D-AB26-320A-B2C7E496B16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 dirty="0">
                <a:solidFill>
                  <a:srgbClr val="000000"/>
                </a:solidFill>
              </a:rPr>
              <a:t>Classification: </a:t>
            </a:r>
            <a:r>
              <a:rPr lang="en-US" sz="1000" dirty="0">
                <a:solidFill>
                  <a:srgbClr val="339966"/>
                </a:solidFill>
              </a:rPr>
              <a:t>Internal 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77E94-EEA1-29B9-6480-EDB1F7EDE5CB}"/>
              </a:ext>
            </a:extLst>
          </p:cNvPr>
          <p:cNvSpPr txBox="1"/>
          <p:nvPr/>
        </p:nvSpPr>
        <p:spPr>
          <a:xfrm>
            <a:off x="471489" y="3992462"/>
            <a:ext cx="11222882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Supplier can edit the response which they have submitted previously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Suppliers needs to use “Revise Response” option to edit and resubmit the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2D02A-973E-F426-C3CB-BF5B0A82E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9" y="1885950"/>
            <a:ext cx="11222882" cy="15430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19802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7F347-946D-AB26-320A-B2C7E496B16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 dirty="0">
                <a:solidFill>
                  <a:srgbClr val="000000"/>
                </a:solidFill>
              </a:rPr>
              <a:t>Classification: </a:t>
            </a:r>
            <a:r>
              <a:rPr lang="en-US" sz="1000" dirty="0">
                <a:solidFill>
                  <a:srgbClr val="339966"/>
                </a:solidFill>
              </a:rPr>
              <a:t>Internal 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77E94-EEA1-29B9-6480-EDB1F7EDE5CB}"/>
              </a:ext>
            </a:extLst>
          </p:cNvPr>
          <p:cNvSpPr txBox="1"/>
          <p:nvPr/>
        </p:nvSpPr>
        <p:spPr>
          <a:xfrm>
            <a:off x="208252" y="2196278"/>
            <a:ext cx="11222882" cy="409342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Ariba Network Hot Issues and FAQs – </a:t>
            </a:r>
            <a:r>
              <a:rPr lang="en-US" sz="2600" dirty="0">
                <a:hlinkClick r:id="rId4"/>
              </a:rPr>
              <a:t>https://connect.ariba.com/anfaq.htm</a:t>
            </a:r>
            <a:endParaRPr lang="en-US" sz="2600" dirty="0"/>
          </a:p>
          <a:p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Ariba Cloud Statistics – </a:t>
            </a:r>
            <a:r>
              <a:rPr lang="en-US" sz="2600" dirty="0">
                <a:hlinkClick r:id="rId5"/>
              </a:rPr>
              <a:t>http://trust.ariba.com</a:t>
            </a:r>
            <a:endParaRPr lang="en-US" sz="2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Detailed information and latest notifications about product issues and planned downtime - if any - during a given 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Ariba Discovery - </a:t>
            </a:r>
            <a:r>
              <a:rPr lang="en-US" sz="2600" dirty="0">
                <a:hlinkClick r:id="rId6"/>
              </a:rPr>
              <a:t>http://www.ariba.com/solutions/discovery-for-suppliers.cfm</a:t>
            </a: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Ariba Network Notifications - </a:t>
            </a:r>
            <a:r>
              <a:rPr lang="en-US" sz="2600" dirty="0">
                <a:hlinkClick r:id="rId7"/>
              </a:rPr>
              <a:t>http://netstat.ariba.com</a:t>
            </a:r>
            <a:r>
              <a:rPr lang="en-US" sz="2600" dirty="0"/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Information about downtime, new releases and new features</a:t>
            </a:r>
            <a:endParaRPr lang="en-US" sz="26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F0031F-504A-8D19-0ADD-96B5762D2C75}"/>
              </a:ext>
            </a:extLst>
          </p:cNvPr>
          <p:cNvSpPr txBox="1"/>
          <p:nvPr/>
        </p:nvSpPr>
        <p:spPr>
          <a:xfrm>
            <a:off x="208252" y="1637192"/>
            <a:ext cx="331080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chemeClr val="accent1"/>
                </a:solidFill>
              </a:rPr>
              <a:t>Useful Links</a:t>
            </a:r>
          </a:p>
        </p:txBody>
      </p:sp>
    </p:spTree>
    <p:extLst>
      <p:ext uri="{BB962C8B-B14F-4D97-AF65-F5344CB8AC3E}">
        <p14:creationId xmlns:p14="http://schemas.microsoft.com/office/powerpoint/2010/main" val="1423994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9BC53D-D1FB-2B6E-069E-E4237193393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000000"/>
                </a:solidFill>
              </a:rPr>
              <a:t>Classification: </a:t>
            </a:r>
            <a:r>
              <a:rPr lang="en-US" sz="1000">
                <a:solidFill>
                  <a:srgbClr val="339966"/>
                </a:solidFill>
              </a:rPr>
              <a:t>Internal Use</a:t>
            </a:r>
          </a:p>
        </p:txBody>
      </p:sp>
    </p:spTree>
    <p:extLst>
      <p:ext uri="{BB962C8B-B14F-4D97-AF65-F5344CB8AC3E}">
        <p14:creationId xmlns:p14="http://schemas.microsoft.com/office/powerpoint/2010/main" val="123443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7F347-946D-AB26-320A-B2C7E496B16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000000"/>
                </a:solidFill>
              </a:rPr>
              <a:t>Classification: </a:t>
            </a:r>
            <a:r>
              <a:rPr lang="en-US" sz="1000">
                <a:solidFill>
                  <a:srgbClr val="339966"/>
                </a:solidFill>
              </a:rPr>
              <a:t>Internal 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EF0532-726D-8131-FBCA-44907B675DFC}"/>
              </a:ext>
            </a:extLst>
          </p:cNvPr>
          <p:cNvSpPr txBox="1"/>
          <p:nvPr/>
        </p:nvSpPr>
        <p:spPr>
          <a:xfrm>
            <a:off x="3048000" y="2680854"/>
            <a:ext cx="6096000" cy="99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800" dirty="0">
                <a:solidFill>
                  <a:schemeClr val="accent1"/>
                </a:solidFill>
              </a:rPr>
              <a:t>ADVANCED Supplier Registration Process </a:t>
            </a:r>
          </a:p>
        </p:txBody>
      </p:sp>
    </p:spTree>
    <p:extLst>
      <p:ext uri="{BB962C8B-B14F-4D97-AF65-F5344CB8AC3E}">
        <p14:creationId xmlns:p14="http://schemas.microsoft.com/office/powerpoint/2010/main" val="167369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7F347-946D-AB26-320A-B2C7E496B16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000000"/>
                </a:solidFill>
              </a:rPr>
              <a:t>Classification: </a:t>
            </a:r>
            <a:r>
              <a:rPr lang="en-US" sz="1000">
                <a:solidFill>
                  <a:srgbClr val="339966"/>
                </a:solidFill>
              </a:rPr>
              <a:t>Internal Use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7F3233-19F4-DF6E-8CFF-605E65F34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09" y="2310582"/>
            <a:ext cx="6206836" cy="36607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F5D424-69A9-4A69-2471-A2526AADDED6}"/>
              </a:ext>
            </a:extLst>
          </p:cNvPr>
          <p:cNvSpPr txBox="1"/>
          <p:nvPr/>
        </p:nvSpPr>
        <p:spPr>
          <a:xfrm>
            <a:off x="6899562" y="2494340"/>
            <a:ext cx="5167747" cy="329320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ADVANCED has implemented SAP Ariba Supplier Lifecycle and Performance for Supplier on boarding or Registration.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Buyer initiates supplier request by mentioning basic supplier details, after approval buyer can invite supplier for registration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Supplier will receive an email with link to access Ariba Network. Supplier needs to access Ariba Network, fills the registration questionnaire and submit the response. </a:t>
            </a:r>
          </a:p>
          <a:p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After approval, supplier will get registered in Ariba</a:t>
            </a:r>
          </a:p>
        </p:txBody>
      </p:sp>
    </p:spTree>
    <p:extLst>
      <p:ext uri="{BB962C8B-B14F-4D97-AF65-F5344CB8AC3E}">
        <p14:creationId xmlns:p14="http://schemas.microsoft.com/office/powerpoint/2010/main" val="2989513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7F347-946D-AB26-320A-B2C7E496B16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000000"/>
                </a:solidFill>
              </a:rPr>
              <a:t>Classification: </a:t>
            </a:r>
            <a:r>
              <a:rPr lang="en-US" sz="1000">
                <a:solidFill>
                  <a:srgbClr val="339966"/>
                </a:solidFill>
              </a:rPr>
              <a:t>Internal 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F5D424-69A9-4A69-2471-A2526AADDED6}"/>
              </a:ext>
            </a:extLst>
          </p:cNvPr>
          <p:cNvSpPr txBox="1"/>
          <p:nvPr/>
        </p:nvSpPr>
        <p:spPr>
          <a:xfrm>
            <a:off x="360217" y="1746194"/>
            <a:ext cx="5167747" cy="46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SAP Ariba Can Help You With...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B5777D1-13DF-C30E-134A-532815D26D62}"/>
              </a:ext>
            </a:extLst>
          </p:cNvPr>
          <p:cNvGrpSpPr/>
          <p:nvPr/>
        </p:nvGrpSpPr>
        <p:grpSpPr>
          <a:xfrm>
            <a:off x="360217" y="2638812"/>
            <a:ext cx="11324851" cy="3286584"/>
            <a:chOff x="645475" y="2640585"/>
            <a:chExt cx="11324851" cy="328658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D04DC0-A154-F09B-A7A6-3378463C07BE}"/>
                </a:ext>
              </a:extLst>
            </p:cNvPr>
            <p:cNvSpPr txBox="1"/>
            <p:nvPr/>
          </p:nvSpPr>
          <p:spPr>
            <a:xfrm>
              <a:off x="1662544" y="5473861"/>
              <a:ext cx="6096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</a:rPr>
                <a:t>Greater visibility of our end-to-end procurement process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AF90D55-6325-DC08-18F8-BAB23ADFD1CA}"/>
                </a:ext>
              </a:extLst>
            </p:cNvPr>
            <p:cNvGrpSpPr/>
            <p:nvPr/>
          </p:nvGrpSpPr>
          <p:grpSpPr>
            <a:xfrm>
              <a:off x="645475" y="2640585"/>
              <a:ext cx="11324851" cy="3286584"/>
              <a:chOff x="645475" y="2640585"/>
              <a:chExt cx="11324851" cy="3286584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2AAD64-56D6-AB58-DB49-E2DB5F0F7618}"/>
                  </a:ext>
                </a:extLst>
              </p:cNvPr>
              <p:cNvSpPr txBox="1"/>
              <p:nvPr/>
            </p:nvSpPr>
            <p:spPr>
              <a:xfrm>
                <a:off x="1662544" y="2671412"/>
                <a:ext cx="1030778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Enhanced collaboration and the ability to manage your commercial relationship with us via one single digital platform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426E58-1563-D52C-53DF-291E66A2940D}"/>
                  </a:ext>
                </a:extLst>
              </p:cNvPr>
              <p:cNvSpPr txBox="1"/>
              <p:nvPr/>
            </p:nvSpPr>
            <p:spPr>
              <a:xfrm>
                <a:off x="1662544" y="3600791"/>
                <a:ext cx="1018309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The ability to create, own and manage your digital Supplier Profile - enabling electronic trade with us and potentially other buyer organizations that are Ariba Network enabled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757F7D-D9B9-9940-9B48-E2A10C997082}"/>
                  </a:ext>
                </a:extLst>
              </p:cNvPr>
              <p:cNvSpPr txBox="1"/>
              <p:nvPr/>
            </p:nvSpPr>
            <p:spPr>
              <a:xfrm>
                <a:off x="1662544" y="4477024"/>
                <a:ext cx="1018309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Greater visibility and transparency of the status of business transactions (e.g. Supplier Communications, Notifications), sourcing events and opportunities</a:t>
                </a: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C113159-78D8-E1D1-0BC0-AFBB95D03E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475" y="2640585"/>
                <a:ext cx="828791" cy="328658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48457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7F347-946D-AB26-320A-B2C7E496B16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000000"/>
                </a:solidFill>
              </a:rPr>
              <a:t>Classification: </a:t>
            </a:r>
            <a:r>
              <a:rPr lang="en-US" sz="1000">
                <a:solidFill>
                  <a:srgbClr val="339966"/>
                </a:solidFill>
              </a:rPr>
              <a:t>Internal 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F5D424-69A9-4A69-2471-A2526AADDED6}"/>
              </a:ext>
            </a:extLst>
          </p:cNvPr>
          <p:cNvSpPr txBox="1"/>
          <p:nvPr/>
        </p:nvSpPr>
        <p:spPr>
          <a:xfrm>
            <a:off x="360217" y="1746194"/>
            <a:ext cx="5167747" cy="46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Cost Implications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833095-429A-4310-D0D8-BC2A66EB23B1}"/>
              </a:ext>
            </a:extLst>
          </p:cNvPr>
          <p:cNvGrpSpPr/>
          <p:nvPr/>
        </p:nvGrpSpPr>
        <p:grpSpPr>
          <a:xfrm>
            <a:off x="291284" y="2849547"/>
            <a:ext cx="11393784" cy="2559419"/>
            <a:chOff x="291284" y="2849547"/>
            <a:chExt cx="11393784" cy="255941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2AAD64-56D6-AB58-DB49-E2DB5F0F7618}"/>
                </a:ext>
              </a:extLst>
            </p:cNvPr>
            <p:cNvSpPr txBox="1"/>
            <p:nvPr/>
          </p:nvSpPr>
          <p:spPr>
            <a:xfrm>
              <a:off x="1377286" y="2849547"/>
              <a:ext cx="1030778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</a:rPr>
                <a:t>For a Supplier to conduct business with us via the 3 new SAP Ariba Modules, they will need the following : </a:t>
              </a:r>
            </a:p>
            <a:p>
              <a:endParaRPr lang="en-US" sz="1600" b="1" dirty="0">
                <a:solidFill>
                  <a:schemeClr val="accent1"/>
                </a:solidFill>
              </a:endParaRPr>
            </a:p>
            <a:p>
              <a:r>
                <a:rPr lang="en-US" sz="1600" b="1" dirty="0">
                  <a:solidFill>
                    <a:schemeClr val="accent1"/>
                  </a:solidFill>
                </a:rPr>
                <a:t>	A device that can access the internet via a browser (Desktop, Laptop or Tablet)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B85EC2F-7008-D3E8-B243-E6FB45EFD959}"/>
                </a:ext>
              </a:extLst>
            </p:cNvPr>
            <p:cNvSpPr txBox="1"/>
            <p:nvPr/>
          </p:nvSpPr>
          <p:spPr>
            <a:xfrm>
              <a:off x="1377286" y="4331748"/>
              <a:ext cx="1009427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</a:rPr>
                <a:t>Suppliers incur no costs to: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accent1"/>
                  </a:solidFill>
                </a:rPr>
                <a:t>create their supplier profile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accent1"/>
                  </a:solidFill>
                </a:rPr>
                <a:t>create a new SAP Ariba Network Standard Account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accent1"/>
                  </a:solidFill>
                </a:rPr>
                <a:t>participate in any sourcing event (including Registration Questionnaires)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C43260-8DDE-46CC-5744-017CDD17B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1284" y="3032132"/>
              <a:ext cx="1086002" cy="1209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6284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7F347-946D-AB26-320A-B2C7E496B16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000000"/>
                </a:solidFill>
              </a:rPr>
              <a:t>Classification: </a:t>
            </a:r>
            <a:r>
              <a:rPr lang="en-US" sz="1000">
                <a:solidFill>
                  <a:srgbClr val="339966"/>
                </a:solidFill>
              </a:rPr>
              <a:t>Internal 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ADDA0E-CD8B-D814-E38B-CBD861D4CF22}"/>
              </a:ext>
            </a:extLst>
          </p:cNvPr>
          <p:cNvSpPr txBox="1"/>
          <p:nvPr/>
        </p:nvSpPr>
        <p:spPr>
          <a:xfrm>
            <a:off x="3048000" y="324433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ARIBA Network Supplier Self Registration </a:t>
            </a:r>
          </a:p>
        </p:txBody>
      </p:sp>
    </p:spTree>
    <p:extLst>
      <p:ext uri="{BB962C8B-B14F-4D97-AF65-F5344CB8AC3E}">
        <p14:creationId xmlns:p14="http://schemas.microsoft.com/office/powerpoint/2010/main" val="155991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7F347-946D-AB26-320A-B2C7E496B16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000000"/>
                </a:solidFill>
              </a:rPr>
              <a:t>Classification: </a:t>
            </a:r>
            <a:r>
              <a:rPr lang="en-US" sz="1000">
                <a:solidFill>
                  <a:srgbClr val="339966"/>
                </a:solidFill>
              </a:rPr>
              <a:t>Internal Use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1E3A06-1B8A-C114-EC54-7AACBDFB40A1}"/>
              </a:ext>
            </a:extLst>
          </p:cNvPr>
          <p:cNvSpPr txBox="1"/>
          <p:nvPr/>
        </p:nvSpPr>
        <p:spPr>
          <a:xfrm>
            <a:off x="360219" y="1580318"/>
            <a:ext cx="10155381" cy="110799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Self Registration URL:</a:t>
            </a:r>
            <a:r>
              <a:rPr lang="en-US" sz="16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hlinkClick r:id="rId5" tooltip="http://advanced.sourcing.mn2.ariba.com/ad/selfregistration/_c_/c2"/>
              </a:rPr>
              <a:t>http://Advanced.sourcing.mn2.ariba.com/ad/selfRegistration/_c_/C2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endParaRPr lang="en-US" sz="1600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It will redirect to Advanced Supplier Self-Registration Request 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4FE3E-FAF8-7679-D175-DB8C0DDAC5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219" y="2922347"/>
            <a:ext cx="10155381" cy="31691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56522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7F347-946D-AB26-320A-B2C7E496B16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000000"/>
                </a:solidFill>
              </a:rPr>
              <a:t>Classification: </a:t>
            </a:r>
            <a:r>
              <a:rPr lang="en-US" sz="1000">
                <a:solidFill>
                  <a:srgbClr val="339966"/>
                </a:solidFill>
              </a:rPr>
              <a:t>Internal Use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1E3A06-1B8A-C114-EC54-7AACBDFB40A1}"/>
              </a:ext>
            </a:extLst>
          </p:cNvPr>
          <p:cNvSpPr txBox="1"/>
          <p:nvPr/>
        </p:nvSpPr>
        <p:spPr>
          <a:xfrm>
            <a:off x="762000" y="1469811"/>
            <a:ext cx="10155381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Please fill all the mandatory details related to your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Please make sure to use email address of your company domain. Using Gmail , Yahoo domain email addresses will lead to rejection of supplier registration.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D289B-0226-D163-00F4-6E082B44C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897315"/>
            <a:ext cx="5735782" cy="32385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FB2994-DDC8-C96A-D231-437C296BE4C5}"/>
              </a:ext>
            </a:extLst>
          </p:cNvPr>
          <p:cNvSpPr/>
          <p:nvPr/>
        </p:nvSpPr>
        <p:spPr>
          <a:xfrm>
            <a:off x="9344457" y="3241501"/>
            <a:ext cx="1954357" cy="586543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en-IN" sz="1400" b="0" i="0" u="none" strike="noStrike" dirty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Fill the </a:t>
            </a:r>
            <a:r>
              <a:rPr lang="en-IN" sz="1400" b="1" i="0" u="none" strike="noStrike" dirty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mandatory</a:t>
            </a:r>
            <a:r>
              <a:rPr lang="en-IN" sz="1400" b="0" i="0" u="none" strike="noStrike" dirty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400" b="0" i="0" dirty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IN" sz="1400" b="0" i="0" u="none" strike="noStrike" dirty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details with asterisk (</a:t>
            </a:r>
            <a:r>
              <a:rPr lang="en-IN" sz="14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*</a:t>
            </a:r>
            <a:r>
              <a:rPr lang="en-IN" sz="1400" b="0" i="0" u="none" strike="noStrike" dirty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en-US" sz="1400" b="0" i="0" dirty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5A9788-7264-B6CE-9F9A-B14ABBC74527}"/>
              </a:ext>
            </a:extLst>
          </p:cNvPr>
          <p:cNvCxnSpPr>
            <a:cxnSpLocks/>
          </p:cNvCxnSpPr>
          <p:nvPr/>
        </p:nvCxnSpPr>
        <p:spPr>
          <a:xfrm flipV="1">
            <a:off x="7273639" y="3429000"/>
            <a:ext cx="1946993" cy="213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6D5DBD8-D686-F8D8-A482-C740700E1177}"/>
              </a:ext>
            </a:extLst>
          </p:cNvPr>
          <p:cNvSpPr/>
          <p:nvPr/>
        </p:nvSpPr>
        <p:spPr>
          <a:xfrm>
            <a:off x="6103364" y="2878832"/>
            <a:ext cx="1946993" cy="439917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2736BF-217C-2047-48BB-7AE55C81DB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02" y="2897315"/>
            <a:ext cx="5418337" cy="32385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074688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lassification: Internal Use"/>
  <p:tag name="BJHEADERFOOTERTEXTMARKING" val="Classification: Internal U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c5aaa9d7-290b-44ee-93e2-ab53c84c297d" origin="defaultValue">
  <element uid="eaaffbea-d54f-4366-9b80-6c96d797fbd4" value=""/>
</sisl>
</file>

<file path=customXml/itemProps1.xml><?xml version="1.0" encoding="utf-8"?>
<ds:datastoreItem xmlns:ds="http://schemas.openxmlformats.org/officeDocument/2006/customXml" ds:itemID="{6D667BCB-2C99-44AB-9CE3-B8398B1E1F39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1205</Words>
  <Application>Microsoft Office PowerPoint</Application>
  <PresentationFormat>Widescreen</PresentationFormat>
  <Paragraphs>213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72</vt:lpstr>
      <vt:lpstr>Arial</vt:lpstr>
      <vt:lpstr>Calibri</vt:lpstr>
      <vt:lpstr>Calibri Light</vt:lpstr>
      <vt:lpstr>SAP-72-Regular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Advanced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Eid M. Al-Shammari</dc:creator>
  <cp:lastModifiedBy>Rishabh1 Jain</cp:lastModifiedBy>
  <cp:revision>77</cp:revision>
  <dcterms:created xsi:type="dcterms:W3CDTF">2023-10-03T11:50:05Z</dcterms:created>
  <dcterms:modified xsi:type="dcterms:W3CDTF">2024-03-21T06:47:52Z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c9542e01-570c-4185-aa20-e22c18c42013</vt:lpwstr>
  </property>
  <property fmtid="{D5CDD505-2E9C-101B-9397-08002B2CF9AE}" pid="3" name="bjDocumentLabelXML">
    <vt:lpwstr>&lt;?xml version="1.0" encoding="us-ascii"?&gt;&lt;sisl xmlns:xsd="http://www.w3.org/2001/XMLSchema" xmlns:xsi="http://www.w3.org/2001/XMLSchema-instance" sislVersion="0" policy="c5aaa9d7-290b-44ee-93e2-ab53c84c297d" origin="defaultValue" xmlns="http://www.boldonj</vt:lpwstr>
  </property>
  <property fmtid="{D5CDD505-2E9C-101B-9397-08002B2CF9AE}" pid="4" name="bjDocumentLabelXML-0">
    <vt:lpwstr>ames.com/2008/01/sie/internal/label"&gt;&lt;element uid="eaaffbea-d54f-4366-9b80-6c96d797fbd4" value="" /&gt;&lt;/sisl&gt;</vt:lpwstr>
  </property>
  <property fmtid="{D5CDD505-2E9C-101B-9397-08002B2CF9AE}" pid="5" name="bjDocumentSecurityLabel">
    <vt:lpwstr>[Classification: Internal Use]</vt:lpwstr>
  </property>
  <property fmtid="{D5CDD505-2E9C-101B-9397-08002B2CF9AE}" pid="6" name="bjClsUserRVM">
    <vt:lpwstr>[]</vt:lpwstr>
  </property>
  <property fmtid="{D5CDD505-2E9C-101B-9397-08002B2CF9AE}" pid="7" name="bjSaver">
    <vt:lpwstr>uq+sFdNsxP5cL+2dNSJck90/c7W5GSfC</vt:lpwstr>
  </property>
  <property fmtid="{D5CDD505-2E9C-101B-9397-08002B2CF9AE}" pid="8" name="bjSlideMasterFooterText">
    <vt:lpwstr>Classification: Internal Use</vt:lpwstr>
  </property>
</Properties>
</file>